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22"/>
  </p:notesMasterIdLst>
  <p:sldIdLst>
    <p:sldId id="269" r:id="rId4"/>
    <p:sldId id="270" r:id="rId5"/>
    <p:sldId id="271" r:id="rId6"/>
    <p:sldId id="272" r:id="rId7"/>
    <p:sldId id="273" r:id="rId8"/>
    <p:sldId id="274" r:id="rId9"/>
    <p:sldId id="275" r:id="rId10"/>
    <p:sldId id="276" r:id="rId11"/>
    <p:sldId id="277" r:id="rId12"/>
    <p:sldId id="278" r:id="rId13"/>
    <p:sldId id="279" r:id="rId14"/>
    <p:sldId id="280" r:id="rId15"/>
    <p:sldId id="284" r:id="rId16"/>
    <p:sldId id="265" r:id="rId17"/>
    <p:sldId id="266" r:id="rId18"/>
    <p:sldId id="267" r:id="rId19"/>
    <p:sldId id="268"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1" autoAdjust="0"/>
    <p:restoredTop sz="94660"/>
  </p:normalViewPr>
  <p:slideViewPr>
    <p:cSldViewPr>
      <p:cViewPr>
        <p:scale>
          <a:sx n="60" d="100"/>
          <a:sy n="60" d="100"/>
        </p:scale>
        <p:origin x="-158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776F9-63EA-463E-8A2E-D555F238D646}" type="datetimeFigureOut">
              <a:rPr lang="en-US" smtClean="0"/>
              <a:t>8/13/2018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8EFD1-96C1-4B6E-909F-451BA83B7ADF}" type="slidenum">
              <a:rPr lang="en-US" smtClean="0"/>
              <a:t>‹#›</a:t>
            </a:fld>
            <a:endParaRPr lang="en-US"/>
          </a:p>
        </p:txBody>
      </p:sp>
    </p:spTree>
    <p:extLst>
      <p:ext uri="{BB962C8B-B14F-4D97-AF65-F5344CB8AC3E}">
        <p14:creationId xmlns:p14="http://schemas.microsoft.com/office/powerpoint/2010/main" val="143645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3853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568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9128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4630D232-550D-4B90-A16D-180040A49D53}"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C160B0-D358-4A29-B8E8-7BA7AEFEC8CF}"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2916508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420A8F34-C94D-41DB-9F15-4DD51CB67EEB}"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553155-41DF-4BBD-A7EE-AEB98139888F}"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1869120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1BFE8C-04E8-4109-A977-5A32AB594077}"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DB1F17-62EE-4418-8BA7-6F6743C5DBA5}"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9406677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1844D383-6B1F-499D-BB6C-19E540A81A30}" type="datetimeFigureOut">
              <a:rPr lang="ar-EG">
                <a:solidFill>
                  <a:prstClr val="black">
                    <a:tint val="75000"/>
                  </a:prstClr>
                </a:solidFill>
              </a:rPr>
              <a:pPr>
                <a:defRPr/>
              </a:pPr>
              <a:t>02/12/1439</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02C5F6-122A-4002-83CB-8BD08542E3D6}"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828586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3FE468DA-A737-44BA-B827-CF2AAD6AE75F}" type="datetimeFigureOut">
              <a:rPr lang="ar-EG">
                <a:solidFill>
                  <a:prstClr val="black">
                    <a:tint val="75000"/>
                  </a:prstClr>
                </a:solidFill>
              </a:rPr>
              <a:pPr>
                <a:defRPr/>
              </a:pPr>
              <a:t>02/12/1439</a:t>
            </a:fld>
            <a:endParaRPr lang="ar-E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8B6BE13-4068-48DF-B59C-17AE431FD78E}"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0743251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3708EFC0-7CBB-4729-8379-6234FC530F21}" type="datetimeFigureOut">
              <a:rPr lang="ar-EG">
                <a:solidFill>
                  <a:prstClr val="black">
                    <a:tint val="75000"/>
                  </a:prstClr>
                </a:solidFill>
              </a:rPr>
              <a:pPr>
                <a:defRPr/>
              </a:pPr>
              <a:t>02/12/1439</a:t>
            </a:fld>
            <a:endParaRPr lang="ar-E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3070CCA-AA04-4FB0-B1C6-6478E58F4999}"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4470253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03A53D-BA4D-408A-958C-0DDDD18DDED4}" type="datetimeFigureOut">
              <a:rPr lang="ar-EG">
                <a:solidFill>
                  <a:prstClr val="black">
                    <a:tint val="75000"/>
                  </a:prstClr>
                </a:solidFill>
              </a:rPr>
              <a:pPr>
                <a:defRPr/>
              </a:pPr>
              <a:t>02/12/1439</a:t>
            </a:fld>
            <a:endParaRPr lang="ar-E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DFA3C1-C471-4D3A-9951-975755B69B6F}"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058843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AF4B64-470D-4A0F-B8B4-076FD51B28F3}" type="datetimeFigureOut">
              <a:rPr lang="ar-EG">
                <a:solidFill>
                  <a:prstClr val="black">
                    <a:tint val="75000"/>
                  </a:prstClr>
                </a:solidFill>
              </a:rPr>
              <a:pPr>
                <a:defRPr/>
              </a:pPr>
              <a:t>02/12/1439</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39F6F2-9761-49B2-A675-0A9081994188}"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631145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55443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15AF95-AB72-4EC2-A4AD-35424DFBDF6F}" type="datetimeFigureOut">
              <a:rPr lang="ar-EG">
                <a:solidFill>
                  <a:prstClr val="black">
                    <a:tint val="75000"/>
                  </a:prstClr>
                </a:solidFill>
              </a:rPr>
              <a:pPr>
                <a:defRPr/>
              </a:pPr>
              <a:t>02/12/1439</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1C2A71-2FC7-484A-A702-397289A15215}"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41439218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22870AB2-55A5-499D-8CA8-8BD69070FCEE}"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3AADAA-C0BB-436A-B875-C47C9F42FF61}"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404384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C3B811AA-4645-4346-8E69-5CFCC1C804AE}"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585A7C-79E8-4FD6-B2C2-1D7CB3F8A5CC}"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475832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4630D232-550D-4B90-A16D-180040A49D53}"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C160B0-D358-4A29-B8E8-7BA7AEFEC8CF}"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299022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420A8F34-C94D-41DB-9F15-4DD51CB67EEB}"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553155-41DF-4BBD-A7EE-AEB98139888F}"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45603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1BFE8C-04E8-4109-A977-5A32AB594077}"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DB1F17-62EE-4418-8BA7-6F6743C5DBA5}"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0535932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1844D383-6B1F-499D-BB6C-19E540A81A30}" type="datetimeFigureOut">
              <a:rPr lang="ar-EG">
                <a:solidFill>
                  <a:prstClr val="black">
                    <a:tint val="75000"/>
                  </a:prstClr>
                </a:solidFill>
              </a:rPr>
              <a:pPr>
                <a:defRPr/>
              </a:pPr>
              <a:t>02/12/1439</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02C5F6-122A-4002-83CB-8BD08542E3D6}"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1454995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3FE468DA-A737-44BA-B827-CF2AAD6AE75F}" type="datetimeFigureOut">
              <a:rPr lang="ar-EG">
                <a:solidFill>
                  <a:prstClr val="black">
                    <a:tint val="75000"/>
                  </a:prstClr>
                </a:solidFill>
              </a:rPr>
              <a:pPr>
                <a:defRPr/>
              </a:pPr>
              <a:t>02/12/1439</a:t>
            </a:fld>
            <a:endParaRPr lang="ar-E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8B6BE13-4068-48DF-B59C-17AE431FD78E}"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42944857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3708EFC0-7CBB-4729-8379-6234FC530F21}" type="datetimeFigureOut">
              <a:rPr lang="ar-EG">
                <a:solidFill>
                  <a:prstClr val="black">
                    <a:tint val="75000"/>
                  </a:prstClr>
                </a:solidFill>
              </a:rPr>
              <a:pPr>
                <a:defRPr/>
              </a:pPr>
              <a:t>02/12/1439</a:t>
            </a:fld>
            <a:endParaRPr lang="ar-E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3070CCA-AA04-4FB0-B1C6-6478E58F4999}"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2567691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03A53D-BA4D-408A-958C-0DDDD18DDED4}" type="datetimeFigureOut">
              <a:rPr lang="ar-EG">
                <a:solidFill>
                  <a:prstClr val="black">
                    <a:tint val="75000"/>
                  </a:prstClr>
                </a:solidFill>
              </a:rPr>
              <a:pPr>
                <a:defRPr/>
              </a:pPr>
              <a:t>02/12/1439</a:t>
            </a:fld>
            <a:endParaRPr lang="ar-E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DFA3C1-C471-4D3A-9951-975755B69B6F}"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8386495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6990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AF4B64-470D-4A0F-B8B4-076FD51B28F3}" type="datetimeFigureOut">
              <a:rPr lang="ar-EG">
                <a:solidFill>
                  <a:prstClr val="black">
                    <a:tint val="75000"/>
                  </a:prstClr>
                </a:solidFill>
              </a:rPr>
              <a:pPr>
                <a:defRPr/>
              </a:pPr>
              <a:t>02/12/1439</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39F6F2-9761-49B2-A675-0A9081994188}"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356216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15AF95-AB72-4EC2-A4AD-35424DFBDF6F}" type="datetimeFigureOut">
              <a:rPr lang="ar-EG">
                <a:solidFill>
                  <a:prstClr val="black">
                    <a:tint val="75000"/>
                  </a:prstClr>
                </a:solidFill>
              </a:rPr>
              <a:pPr>
                <a:defRPr/>
              </a:pPr>
              <a:t>02/12/1439</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1C2A71-2FC7-484A-A702-397289A15215}"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9832992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22870AB2-55A5-499D-8CA8-8BD69070FCEE}"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3AADAA-C0BB-436A-B875-C47C9F42FF61}"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609815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C3B811AA-4645-4346-8E69-5CFCC1C804AE}" type="datetimeFigureOut">
              <a:rPr lang="ar-EG">
                <a:solidFill>
                  <a:prstClr val="black">
                    <a:tint val="75000"/>
                  </a:prstClr>
                </a:solidFill>
              </a:rPr>
              <a:pPr>
                <a:defRPr/>
              </a:pPr>
              <a:t>02/12/1439</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585A7C-79E8-4FD6-B2C2-1D7CB3F8A5CC}"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32837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D8BD707-D9CF-40AE-B4C6-C98DA3205C09}" type="datetimeFigureOut">
              <a:rPr lang="en-US" smtClean="0"/>
              <a:pPr/>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8603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D8BD707-D9CF-40AE-B4C6-C98DA3205C09}" type="datetimeFigureOut">
              <a:rPr lang="en-US" smtClean="0"/>
              <a:pPr/>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16202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D8BD707-D9CF-40AE-B4C6-C98DA3205C09}" type="datetimeFigureOut">
              <a:rPr lang="en-US" smtClean="0"/>
              <a:pPr/>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7348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056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03377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7171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8/13/2018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57798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eaLnBrk="0" fontAlgn="base" hangingPunct="0">
              <a:lnSpc>
                <a:spcPct val="150000"/>
              </a:lnSpc>
              <a:spcBef>
                <a:spcPts val="1000"/>
              </a:spcBef>
              <a:spcAft>
                <a:spcPct val="0"/>
              </a:spcAft>
              <a:buClr>
                <a:srgbClr val="FFCCFF"/>
              </a:buClr>
              <a:buSzPct val="200000"/>
              <a:buFont typeface="Wingdings" pitchFamily="2" charset="2"/>
              <a:buChar char="•"/>
              <a:defRPr/>
            </a:pPr>
            <a:fld id="{2D839713-4C8C-4FF6-8F5D-E4E89EEC6743}" type="datetimeFigureOut">
              <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pPr eaLnBrk="0" fontAlgn="base" hangingPunct="0">
                <a:lnSpc>
                  <a:spcPct val="150000"/>
                </a:lnSpc>
                <a:spcBef>
                  <a:spcPts val="1000"/>
                </a:spcBef>
                <a:spcAft>
                  <a:spcPct val="0"/>
                </a:spcAft>
                <a:buClr>
                  <a:srgbClr val="FFCCFF"/>
                </a:buClr>
                <a:buSzPct val="200000"/>
                <a:buFont typeface="Wingdings" pitchFamily="2" charset="2"/>
                <a:buChar char="•"/>
                <a:defRPr/>
              </a:pPr>
              <a:t>02/12/1439</a:t>
            </a:fld>
            <a:endPar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eaLnBrk="0" fontAlgn="base" hangingPunct="0">
              <a:lnSpc>
                <a:spcPct val="150000"/>
              </a:lnSpc>
              <a:spcBef>
                <a:spcPts val="1000"/>
              </a:spcBef>
              <a:spcAft>
                <a:spcPct val="0"/>
              </a:spcAft>
              <a:buClr>
                <a:srgbClr val="FFCCFF"/>
              </a:buClr>
              <a:buSzPct val="200000"/>
              <a:buFont typeface="Wingdings" pitchFamily="2" charset="2"/>
              <a:buChar char="•"/>
              <a:defRPr/>
            </a:pPr>
            <a:endPar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eaLnBrk="0" fontAlgn="base" hangingPunct="0">
              <a:lnSpc>
                <a:spcPct val="150000"/>
              </a:lnSpc>
              <a:spcBef>
                <a:spcPts val="1000"/>
              </a:spcBef>
              <a:spcAft>
                <a:spcPct val="0"/>
              </a:spcAft>
              <a:buClr>
                <a:srgbClr val="FFCCFF"/>
              </a:buClr>
              <a:buSzPct val="200000"/>
              <a:buFont typeface="Wingdings" pitchFamily="2" charset="2"/>
              <a:buChar char="•"/>
              <a:defRPr/>
            </a:pPr>
            <a:fld id="{58D7BF58-9248-42B5-9A3E-1E5028F98240}" type="slidenum">
              <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pPr eaLnBrk="0" fontAlgn="base" hangingPunct="0">
                <a:lnSpc>
                  <a:spcPct val="150000"/>
                </a:lnSpc>
                <a:spcBef>
                  <a:spcPts val="1000"/>
                </a:spcBef>
                <a:spcAft>
                  <a:spcPct val="0"/>
                </a:spcAft>
                <a:buClr>
                  <a:srgbClr val="FFCCFF"/>
                </a:buClr>
                <a:buSzPct val="200000"/>
                <a:buFont typeface="Wingdings" pitchFamily="2" charset="2"/>
                <a:buChar char="•"/>
                <a:defRPr/>
              </a:pPr>
              <a:t>‹#›</a:t>
            </a:fld>
            <a:endPar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42608215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eaLnBrk="0" fontAlgn="base" hangingPunct="0">
              <a:lnSpc>
                <a:spcPct val="150000"/>
              </a:lnSpc>
              <a:spcBef>
                <a:spcPts val="1000"/>
              </a:spcBef>
              <a:spcAft>
                <a:spcPct val="0"/>
              </a:spcAft>
              <a:buClr>
                <a:srgbClr val="FFCCFF"/>
              </a:buClr>
              <a:buSzPct val="200000"/>
              <a:buFont typeface="Wingdings" pitchFamily="2" charset="2"/>
              <a:buChar char="•"/>
              <a:defRPr/>
            </a:pPr>
            <a:fld id="{2D839713-4C8C-4FF6-8F5D-E4E89EEC6743}" type="datetimeFigureOut">
              <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pPr eaLnBrk="0" fontAlgn="base" hangingPunct="0">
                <a:lnSpc>
                  <a:spcPct val="150000"/>
                </a:lnSpc>
                <a:spcBef>
                  <a:spcPts val="1000"/>
                </a:spcBef>
                <a:spcAft>
                  <a:spcPct val="0"/>
                </a:spcAft>
                <a:buClr>
                  <a:srgbClr val="FFCCFF"/>
                </a:buClr>
                <a:buSzPct val="200000"/>
                <a:buFont typeface="Wingdings" pitchFamily="2" charset="2"/>
                <a:buChar char="•"/>
                <a:defRPr/>
              </a:pPr>
              <a:t>02/12/1439</a:t>
            </a:fld>
            <a:endPar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eaLnBrk="0" fontAlgn="base" hangingPunct="0">
              <a:lnSpc>
                <a:spcPct val="150000"/>
              </a:lnSpc>
              <a:spcBef>
                <a:spcPts val="1000"/>
              </a:spcBef>
              <a:spcAft>
                <a:spcPct val="0"/>
              </a:spcAft>
              <a:buClr>
                <a:srgbClr val="FFCCFF"/>
              </a:buClr>
              <a:buSzPct val="200000"/>
              <a:buFont typeface="Wingdings" pitchFamily="2" charset="2"/>
              <a:buChar char="•"/>
              <a:defRPr/>
            </a:pPr>
            <a:endPar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eaLnBrk="0" fontAlgn="base" hangingPunct="0">
              <a:lnSpc>
                <a:spcPct val="150000"/>
              </a:lnSpc>
              <a:spcBef>
                <a:spcPts val="1000"/>
              </a:spcBef>
              <a:spcAft>
                <a:spcPct val="0"/>
              </a:spcAft>
              <a:buClr>
                <a:srgbClr val="FFCCFF"/>
              </a:buClr>
              <a:buSzPct val="200000"/>
              <a:buFont typeface="Wingdings" pitchFamily="2" charset="2"/>
              <a:buChar char="•"/>
              <a:defRPr/>
            </a:pPr>
            <a:fld id="{58D7BF58-9248-42B5-9A3E-1E5028F98240}" type="slidenum">
              <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pPr eaLnBrk="0" fontAlgn="base" hangingPunct="0">
                <a:lnSpc>
                  <a:spcPct val="150000"/>
                </a:lnSpc>
                <a:spcBef>
                  <a:spcPts val="1000"/>
                </a:spcBef>
                <a:spcAft>
                  <a:spcPct val="0"/>
                </a:spcAft>
                <a:buClr>
                  <a:srgbClr val="FFCCFF"/>
                </a:buClr>
                <a:buSzPct val="200000"/>
                <a:buFont typeface="Wingdings" pitchFamily="2" charset="2"/>
                <a:buChar char="•"/>
                <a:defRPr/>
              </a:pPr>
              <a:t>‹#›</a:t>
            </a:fld>
            <a:endParaRPr lang="ar-EG">
              <a:solidFill>
                <a:prstClr val="black">
                  <a:tint val="75000"/>
                </a:prstClr>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515969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7101" y="152400"/>
            <a:ext cx="5486400" cy="19882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spcBef>
                <a:spcPct val="20000"/>
              </a:spcBef>
            </a:pPr>
            <a:r>
              <a:rPr lang="en-US" sz="4000" b="1" dirty="0">
                <a:solidFill>
                  <a:prstClr val="black"/>
                </a:solidFill>
                <a:latin typeface="Arial Rounded MT Bold" pitchFamily="34" charset="0"/>
              </a:rPr>
              <a:t>RUNNING </a:t>
            </a:r>
            <a:r>
              <a:rPr lang="en-US" sz="4000" b="1" dirty="0" smtClean="0">
                <a:solidFill>
                  <a:prstClr val="black"/>
                </a:solidFill>
                <a:latin typeface="Arial Rounded MT Bold" pitchFamily="34" charset="0"/>
              </a:rPr>
              <a:t>COMMENTARY</a:t>
            </a:r>
            <a:endParaRPr lang="en-US" sz="4000" b="1" dirty="0">
              <a:solidFill>
                <a:prstClr val="black"/>
              </a:solidFill>
              <a:latin typeface="Arial Rounded MT Bold" pitchFamily="34" charset="0"/>
            </a:endParaRPr>
          </a:p>
          <a:p>
            <a:pPr lvl="0" algn="ctr">
              <a:spcBef>
                <a:spcPct val="20000"/>
              </a:spcBef>
            </a:pPr>
            <a:r>
              <a:rPr lang="en-US" sz="3600" b="1" dirty="0">
                <a:solidFill>
                  <a:prstClr val="black"/>
                </a:solidFill>
                <a:latin typeface="Arial Rounded MT Bold" pitchFamily="34" charset="0"/>
              </a:rPr>
              <a:t>(</a:t>
            </a:r>
            <a:r>
              <a:rPr lang="en-US" sz="3600" b="1" dirty="0" smtClean="0">
                <a:solidFill>
                  <a:prstClr val="black"/>
                </a:solidFill>
                <a:latin typeface="Arial Rounded MT Bold" pitchFamily="34" charset="0"/>
              </a:rPr>
              <a:t>ANECDOTAL RECORD)</a:t>
            </a:r>
            <a:endParaRPr lang="en-US" sz="3600" b="1" dirty="0">
              <a:solidFill>
                <a:prstClr val="black"/>
              </a:solidFill>
              <a:latin typeface="Arial Rounded MT Bold" pitchFamily="34" charset="0"/>
            </a:endParaRPr>
          </a:p>
        </p:txBody>
      </p:sp>
      <p:sp>
        <p:nvSpPr>
          <p:cNvPr id="5" name="Rectangle 4"/>
          <p:cNvSpPr/>
          <p:nvPr/>
        </p:nvSpPr>
        <p:spPr>
          <a:xfrm>
            <a:off x="5089478" y="4705615"/>
            <a:ext cx="4054522" cy="21236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3200" b="1" dirty="0" smtClean="0">
                <a:solidFill>
                  <a:prstClr val="black"/>
                </a:solidFill>
              </a:rPr>
              <a:t>         </a:t>
            </a:r>
            <a:r>
              <a:rPr lang="en-US" sz="2800" b="1" dirty="0" smtClean="0">
                <a:solidFill>
                  <a:prstClr val="black"/>
                </a:solidFill>
              </a:rPr>
              <a:t>Presented  </a:t>
            </a:r>
            <a:r>
              <a:rPr lang="en-US" sz="2800" b="1" dirty="0">
                <a:solidFill>
                  <a:prstClr val="black"/>
                </a:solidFill>
              </a:rPr>
              <a:t>by:</a:t>
            </a:r>
          </a:p>
          <a:p>
            <a:pPr lvl="0" algn="ctr"/>
            <a:r>
              <a:rPr lang="en-US" sz="2800" b="1" dirty="0">
                <a:solidFill>
                  <a:prstClr val="black"/>
                </a:solidFill>
              </a:rPr>
              <a:t>Dr. Mariam </a:t>
            </a:r>
            <a:r>
              <a:rPr lang="en-US" sz="2800" b="1" dirty="0" smtClean="0">
                <a:solidFill>
                  <a:prstClr val="black"/>
                </a:solidFill>
              </a:rPr>
              <a:t>Mohammad</a:t>
            </a:r>
          </a:p>
          <a:p>
            <a:pPr lvl="0" algn="ctr"/>
            <a:r>
              <a:rPr lang="en-US" b="1" dirty="0">
                <a:solidFill>
                  <a:prstClr val="black"/>
                </a:solidFill>
              </a:rPr>
              <a:t>PhD. Pediatric Nursing</a:t>
            </a:r>
          </a:p>
          <a:p>
            <a:pPr lvl="0" algn="ctr"/>
            <a:r>
              <a:rPr lang="en-US" b="1" dirty="0">
                <a:solidFill>
                  <a:prstClr val="black"/>
                </a:solidFill>
              </a:rPr>
              <a:t>M.Sc.   Pediatric Nursing </a:t>
            </a:r>
          </a:p>
          <a:p>
            <a:pPr lvl="0" algn="ctr"/>
            <a:r>
              <a:rPr lang="en-US" b="1" dirty="0">
                <a:solidFill>
                  <a:prstClr val="black"/>
                </a:solidFill>
              </a:rPr>
              <a:t>Assistant Director of Nursing </a:t>
            </a:r>
          </a:p>
          <a:p>
            <a:pPr lvl="0" algn="ctr"/>
            <a:r>
              <a:rPr lang="en-US" b="1" dirty="0">
                <a:solidFill>
                  <a:prstClr val="black"/>
                </a:solidFill>
              </a:rPr>
              <a:t>Staff Development Unit </a:t>
            </a:r>
          </a:p>
        </p:txBody>
      </p:sp>
    </p:spTree>
    <p:extLst>
      <p:ext uri="{BB962C8B-B14F-4D97-AF65-F5344CB8AC3E}">
        <p14:creationId xmlns:p14="http://schemas.microsoft.com/office/powerpoint/2010/main" val="3929045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714374" y="1447800"/>
            <a:ext cx="8286781" cy="5607689"/>
          </a:xfrm>
          <a:prstGeom prst="rect">
            <a:avLst/>
          </a:prstGeom>
          <a:noFill/>
          <a:ln w="9525">
            <a:noFill/>
            <a:miter lim="800000"/>
            <a:headEnd/>
            <a:tailEnd/>
          </a:ln>
        </p:spPr>
        <p:txBody>
          <a:bodyPr wrap="square">
            <a:spAutoFit/>
          </a:bodyPr>
          <a:lstStyle/>
          <a:p>
            <a:pPr marL="457200" indent="-457200" algn="just">
              <a:spcBef>
                <a:spcPct val="20000"/>
              </a:spcBef>
              <a:buFont typeface="Courier New" pitchFamily="49" charset="0"/>
              <a:buChar char="o"/>
            </a:pPr>
            <a:endParaRPr lang="en-US" sz="3200" b="1" dirty="0">
              <a:solidFill>
                <a:prstClr val="black"/>
              </a:solidFill>
            </a:endParaRPr>
          </a:p>
          <a:p>
            <a:pPr marL="457200" indent="-457200">
              <a:spcBef>
                <a:spcPct val="20000"/>
              </a:spcBef>
              <a:buFont typeface="Courier New" pitchFamily="49" charset="0"/>
              <a:buChar char="o"/>
            </a:pPr>
            <a:r>
              <a:rPr lang="en-US" sz="3200" b="1" dirty="0">
                <a:solidFill>
                  <a:prstClr val="black"/>
                </a:solidFill>
              </a:rPr>
              <a:t>Statement should be </a:t>
            </a:r>
            <a:r>
              <a:rPr lang="en-US" sz="3200" b="1" u="sng" dirty="0">
                <a:solidFill>
                  <a:prstClr val="black"/>
                </a:solidFill>
              </a:rPr>
              <a:t>clear</a:t>
            </a:r>
            <a:r>
              <a:rPr lang="en-US" sz="3200" b="1" u="sng" dirty="0" smtClean="0">
                <a:solidFill>
                  <a:prstClr val="black"/>
                </a:solidFill>
              </a:rPr>
              <a:t>, concise, meaningful  and </a:t>
            </a:r>
            <a:r>
              <a:rPr lang="en-US" sz="3200" b="1" u="sng" dirty="0">
                <a:solidFill>
                  <a:prstClr val="black"/>
                </a:solidFill>
              </a:rPr>
              <a:t>up to </a:t>
            </a:r>
            <a:r>
              <a:rPr lang="en-US" sz="3200" b="1" u="sng" dirty="0" smtClean="0">
                <a:solidFill>
                  <a:prstClr val="black"/>
                </a:solidFill>
              </a:rPr>
              <a:t>date.</a:t>
            </a:r>
            <a:endParaRPr lang="en-US" sz="3200" b="1" u="sng" dirty="0">
              <a:solidFill>
                <a:prstClr val="black"/>
              </a:solidFill>
            </a:endParaRPr>
          </a:p>
          <a:p>
            <a:pPr marL="457200" indent="-457200" algn="just">
              <a:spcBef>
                <a:spcPct val="20000"/>
              </a:spcBef>
              <a:buFont typeface="Courier New" pitchFamily="49" charset="0"/>
              <a:buChar char="o"/>
            </a:pPr>
            <a:r>
              <a:rPr lang="en-US" sz="3200" b="1" u="sng" dirty="0" smtClean="0">
                <a:solidFill>
                  <a:prstClr val="black"/>
                </a:solidFill>
              </a:rPr>
              <a:t>Periodic </a:t>
            </a:r>
            <a:r>
              <a:rPr lang="en-US" sz="3200" b="1" u="sng" dirty="0">
                <a:solidFill>
                  <a:prstClr val="black"/>
                </a:solidFill>
              </a:rPr>
              <a:t>conference conducted </a:t>
            </a:r>
            <a:r>
              <a:rPr lang="en-US" sz="3200" b="1" dirty="0">
                <a:solidFill>
                  <a:prstClr val="black"/>
                </a:solidFill>
              </a:rPr>
              <a:t>to discuss quality of </a:t>
            </a:r>
            <a:r>
              <a:rPr lang="en-US" sz="3200" b="1" dirty="0" smtClean="0">
                <a:solidFill>
                  <a:prstClr val="black"/>
                </a:solidFill>
              </a:rPr>
              <a:t>work.</a:t>
            </a:r>
            <a:endParaRPr lang="en-US" sz="3200" b="1"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The </a:t>
            </a:r>
            <a:r>
              <a:rPr lang="en-US" sz="3200" b="1" dirty="0" smtClean="0">
                <a:solidFill>
                  <a:prstClr val="black"/>
                </a:solidFill>
              </a:rPr>
              <a:t>running commentary </a:t>
            </a:r>
            <a:r>
              <a:rPr lang="en-US" sz="3200" b="1" dirty="0">
                <a:solidFill>
                  <a:prstClr val="black"/>
                </a:solidFill>
              </a:rPr>
              <a:t>record is</a:t>
            </a:r>
            <a:r>
              <a:rPr lang="en-US" sz="3200" b="1" u="sng" dirty="0">
                <a:solidFill>
                  <a:prstClr val="black"/>
                </a:solidFill>
              </a:rPr>
              <a:t> valid for one year </a:t>
            </a:r>
            <a:r>
              <a:rPr lang="en-US" sz="3200" b="1" u="sng" dirty="0" smtClean="0">
                <a:solidFill>
                  <a:prstClr val="black"/>
                </a:solidFill>
              </a:rPr>
              <a:t>only.</a:t>
            </a:r>
          </a:p>
          <a:p>
            <a:pPr algn="just">
              <a:spcBef>
                <a:spcPct val="20000"/>
              </a:spcBef>
            </a:pPr>
            <a:r>
              <a:rPr lang="en-US" sz="3200" b="1" dirty="0">
                <a:solidFill>
                  <a:prstClr val="black"/>
                </a:solidFill>
              </a:rPr>
              <a:t> </a:t>
            </a:r>
            <a:r>
              <a:rPr lang="en-US" sz="3200" b="1" dirty="0" smtClean="0">
                <a:solidFill>
                  <a:prstClr val="black"/>
                </a:solidFill>
              </a:rPr>
              <a:t>         “ forget </a:t>
            </a:r>
            <a:r>
              <a:rPr lang="en-US" sz="3200" b="1" dirty="0">
                <a:solidFill>
                  <a:prstClr val="black"/>
                </a:solidFill>
              </a:rPr>
              <a:t>about the past year </a:t>
            </a:r>
            <a:r>
              <a:rPr lang="en-US" sz="3200" b="1" dirty="0" smtClean="0">
                <a:solidFill>
                  <a:prstClr val="black"/>
                </a:solidFill>
              </a:rPr>
              <a:t>narratives”</a:t>
            </a:r>
            <a:endParaRPr lang="en-US" sz="3200" b="1" dirty="0">
              <a:solidFill>
                <a:prstClr val="black"/>
              </a:solidFill>
            </a:endParaRPr>
          </a:p>
          <a:p>
            <a:pPr algn="just">
              <a:spcBef>
                <a:spcPct val="20000"/>
              </a:spcBef>
            </a:pPr>
            <a:endParaRPr lang="en-US" sz="3200" b="1" dirty="0">
              <a:solidFill>
                <a:prstClr val="black"/>
              </a:solidFill>
            </a:endParaRPr>
          </a:p>
          <a:p>
            <a:pPr marL="457200" indent="-457200" algn="just">
              <a:spcBef>
                <a:spcPct val="20000"/>
              </a:spcBef>
              <a:buFont typeface="Courier New" pitchFamily="49" charset="0"/>
              <a:buChar char="o"/>
            </a:pPr>
            <a:endParaRPr lang="en-US" sz="3200" b="1" dirty="0">
              <a:solidFill>
                <a:prstClr val="black"/>
              </a:solidFill>
            </a:endParaRPr>
          </a:p>
        </p:txBody>
      </p:sp>
      <p:sp>
        <p:nvSpPr>
          <p:cNvPr id="8" name="Pentagon 7"/>
          <p:cNvSpPr/>
          <p:nvPr/>
        </p:nvSpPr>
        <p:spPr>
          <a:xfrm flipH="1">
            <a:off x="990600" y="214290"/>
            <a:ext cx="8010556" cy="138591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3200" b="1" dirty="0">
                <a:latin typeface="+mj-lt"/>
              </a:rPr>
              <a:t>GUIDELINES FOR RUNNING COMMENTRY RECORD</a:t>
            </a:r>
          </a:p>
        </p:txBody>
      </p:sp>
    </p:spTree>
    <p:extLst>
      <p:ext uri="{BB962C8B-B14F-4D97-AF65-F5344CB8AC3E}">
        <p14:creationId xmlns:p14="http://schemas.microsoft.com/office/powerpoint/2010/main" val="3512046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slide(from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slide(from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714374" y="1447800"/>
            <a:ext cx="8286781" cy="4130361"/>
          </a:xfrm>
          <a:prstGeom prst="rect">
            <a:avLst/>
          </a:prstGeom>
          <a:noFill/>
          <a:ln w="9525">
            <a:noFill/>
            <a:miter lim="800000"/>
            <a:headEnd/>
            <a:tailEnd/>
          </a:ln>
        </p:spPr>
        <p:txBody>
          <a:bodyPr wrap="square">
            <a:spAutoFit/>
          </a:bodyPr>
          <a:lstStyle/>
          <a:p>
            <a:pPr marL="457200" indent="-457200" algn="just">
              <a:spcBef>
                <a:spcPct val="20000"/>
              </a:spcBef>
              <a:buFont typeface="Courier New" pitchFamily="49" charset="0"/>
              <a:buChar char="o"/>
            </a:pPr>
            <a:endParaRPr lang="en-US" sz="3200" b="1" dirty="0">
              <a:solidFill>
                <a:prstClr val="black"/>
              </a:solidFill>
            </a:endParaRPr>
          </a:p>
          <a:p>
            <a:pPr marL="457200" indent="-457200" algn="just">
              <a:spcBef>
                <a:spcPct val="20000"/>
              </a:spcBef>
              <a:buFont typeface="Courier New" pitchFamily="49" charset="0"/>
              <a:buChar char="o"/>
            </a:pPr>
            <a:r>
              <a:rPr lang="en-US" sz="3200" b="1" u="sng" dirty="0">
                <a:solidFill>
                  <a:prstClr val="black"/>
                </a:solidFill>
              </a:rPr>
              <a:t>It  should contain assures for the </a:t>
            </a:r>
            <a:r>
              <a:rPr lang="en-US" sz="3200" b="1" u="sng" dirty="0" smtClean="0">
                <a:solidFill>
                  <a:prstClr val="black"/>
                </a:solidFill>
              </a:rPr>
              <a:t>following:</a:t>
            </a:r>
          </a:p>
          <a:p>
            <a:pPr algn="just">
              <a:spcBef>
                <a:spcPct val="20000"/>
              </a:spcBef>
            </a:pPr>
            <a:endParaRPr lang="en-US" sz="3200" b="1" dirty="0">
              <a:solidFill>
                <a:prstClr val="black"/>
              </a:solidFill>
            </a:endParaRPr>
          </a:p>
          <a:p>
            <a:pPr marL="1371600" lvl="2" indent="-457200" algn="just">
              <a:spcBef>
                <a:spcPct val="20000"/>
              </a:spcBef>
              <a:buFont typeface="Wingdings" pitchFamily="2" charset="2"/>
              <a:buChar char="§"/>
            </a:pPr>
            <a:r>
              <a:rPr lang="en-US" sz="3200" b="1" dirty="0">
                <a:solidFill>
                  <a:prstClr val="black"/>
                </a:solidFill>
              </a:rPr>
              <a:t>Who did and who said</a:t>
            </a:r>
          </a:p>
          <a:p>
            <a:pPr marL="1371600" lvl="2" indent="-457200" algn="just">
              <a:spcBef>
                <a:spcPct val="20000"/>
              </a:spcBef>
              <a:buFont typeface="Wingdings" pitchFamily="2" charset="2"/>
              <a:buChar char="§"/>
            </a:pPr>
            <a:r>
              <a:rPr lang="en-US" sz="3200" b="1" dirty="0">
                <a:solidFill>
                  <a:prstClr val="black"/>
                </a:solidFill>
              </a:rPr>
              <a:t>What was done or said</a:t>
            </a:r>
          </a:p>
          <a:p>
            <a:pPr marL="1371600" lvl="2" indent="-457200" algn="just">
              <a:spcBef>
                <a:spcPct val="20000"/>
              </a:spcBef>
              <a:buFont typeface="Wingdings" pitchFamily="2" charset="2"/>
              <a:buChar char="§"/>
            </a:pPr>
            <a:r>
              <a:rPr lang="en-US" sz="3200" b="1" dirty="0">
                <a:solidFill>
                  <a:prstClr val="black"/>
                </a:solidFill>
              </a:rPr>
              <a:t>When did it happen</a:t>
            </a:r>
          </a:p>
          <a:p>
            <a:pPr marL="1371600" lvl="2" indent="-457200" algn="just">
              <a:spcBef>
                <a:spcPct val="20000"/>
              </a:spcBef>
              <a:buFont typeface="Wingdings" pitchFamily="2" charset="2"/>
              <a:buChar char="§"/>
            </a:pPr>
            <a:endParaRPr lang="en-US" sz="3200" b="1" dirty="0">
              <a:solidFill>
                <a:prstClr val="black"/>
              </a:solidFill>
            </a:endParaRPr>
          </a:p>
        </p:txBody>
      </p:sp>
      <p:sp>
        <p:nvSpPr>
          <p:cNvPr id="8" name="Pentagon 7"/>
          <p:cNvSpPr/>
          <p:nvPr/>
        </p:nvSpPr>
        <p:spPr>
          <a:xfrm flipH="1">
            <a:off x="990600" y="214290"/>
            <a:ext cx="8010556" cy="138591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3200" b="1" dirty="0">
                <a:latin typeface="+mj-lt"/>
              </a:rPr>
              <a:t>GUIDELINES FOR RUNNING COMMENTRY RECORD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1298" y="2971800"/>
            <a:ext cx="3333750" cy="3333750"/>
          </a:xfrm>
          <a:prstGeom prst="rect">
            <a:avLst/>
          </a:prstGeom>
        </p:spPr>
      </p:pic>
    </p:spTree>
    <p:extLst>
      <p:ext uri="{BB962C8B-B14F-4D97-AF65-F5344CB8AC3E}">
        <p14:creationId xmlns:p14="http://schemas.microsoft.com/office/powerpoint/2010/main" val="3862615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714375" y="1447800"/>
            <a:ext cx="7972426" cy="4425827"/>
          </a:xfrm>
          <a:prstGeom prst="rect">
            <a:avLst/>
          </a:prstGeom>
          <a:noFill/>
          <a:ln w="9525">
            <a:noFill/>
            <a:miter lim="800000"/>
            <a:headEnd/>
            <a:tailEnd/>
          </a:ln>
        </p:spPr>
        <p:txBody>
          <a:bodyPr wrap="square">
            <a:spAutoFit/>
          </a:bodyPr>
          <a:lstStyle/>
          <a:p>
            <a:pPr marL="457200" indent="-457200" algn="just">
              <a:spcBef>
                <a:spcPct val="20000"/>
              </a:spcBef>
              <a:buFont typeface="Courier New" pitchFamily="49" charset="0"/>
              <a:buChar char="o"/>
            </a:pPr>
            <a:endParaRPr lang="en-US" sz="3200" b="1"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Statement should include both </a:t>
            </a:r>
            <a:r>
              <a:rPr lang="en-US" sz="3200" b="1" u="sng" dirty="0">
                <a:solidFill>
                  <a:prstClr val="black"/>
                </a:solidFill>
              </a:rPr>
              <a:t>positive as well as  negative attribute </a:t>
            </a:r>
            <a:r>
              <a:rPr lang="en-US" sz="3200" b="1" dirty="0">
                <a:solidFill>
                  <a:prstClr val="black"/>
                </a:solidFill>
              </a:rPr>
              <a:t>to the </a:t>
            </a:r>
            <a:r>
              <a:rPr lang="en-US" sz="3200" b="1" dirty="0" smtClean="0">
                <a:solidFill>
                  <a:prstClr val="black"/>
                </a:solidFill>
              </a:rPr>
              <a:t>person.</a:t>
            </a:r>
            <a:endParaRPr lang="en-US" sz="3200" b="1" dirty="0">
              <a:solidFill>
                <a:prstClr val="black"/>
              </a:solidFill>
            </a:endParaRPr>
          </a:p>
          <a:p>
            <a:pPr marL="914400" lvl="1" indent="-457200" algn="just">
              <a:spcBef>
                <a:spcPct val="20000"/>
              </a:spcBef>
              <a:buFont typeface="Wingdings" pitchFamily="2" charset="2"/>
              <a:buChar char="§"/>
            </a:pPr>
            <a:r>
              <a:rPr lang="en-US" sz="3200" b="1" u="sng" dirty="0">
                <a:solidFill>
                  <a:prstClr val="black"/>
                </a:solidFill>
              </a:rPr>
              <a:t> Positive </a:t>
            </a:r>
            <a:r>
              <a:rPr lang="en-US" sz="3200" b="1" dirty="0">
                <a:solidFill>
                  <a:prstClr val="black"/>
                </a:solidFill>
              </a:rPr>
              <a:t>and constructive points should be </a:t>
            </a:r>
            <a:r>
              <a:rPr lang="en-US" sz="3200" b="1" u="sng" dirty="0" smtClean="0">
                <a:solidFill>
                  <a:prstClr val="black"/>
                </a:solidFill>
              </a:rPr>
              <a:t>emphasized.</a:t>
            </a:r>
            <a:endParaRPr lang="en-US" sz="3200" b="1" u="sng" dirty="0">
              <a:solidFill>
                <a:prstClr val="black"/>
              </a:solidFill>
            </a:endParaRPr>
          </a:p>
          <a:p>
            <a:pPr marL="914400" lvl="1" indent="-457200" algn="just">
              <a:spcBef>
                <a:spcPct val="20000"/>
              </a:spcBef>
              <a:buFont typeface="Wingdings" pitchFamily="2" charset="2"/>
              <a:buChar char="§"/>
            </a:pPr>
            <a:r>
              <a:rPr lang="en-US" sz="3200" b="1" u="sng" dirty="0">
                <a:solidFill>
                  <a:prstClr val="black"/>
                </a:solidFill>
              </a:rPr>
              <a:t>Weak points </a:t>
            </a:r>
            <a:r>
              <a:rPr lang="en-US" sz="3200" b="1" dirty="0">
                <a:solidFill>
                  <a:prstClr val="black"/>
                </a:solidFill>
              </a:rPr>
              <a:t>should be discussed without delay for </a:t>
            </a:r>
            <a:r>
              <a:rPr lang="en-US" sz="3200" b="1" dirty="0" smtClean="0">
                <a:solidFill>
                  <a:prstClr val="black"/>
                </a:solidFill>
              </a:rPr>
              <a:t>guidance</a:t>
            </a:r>
            <a:r>
              <a:rPr lang="en-US" sz="3200" b="1" dirty="0">
                <a:solidFill>
                  <a:prstClr val="black"/>
                </a:solidFill>
              </a:rPr>
              <a:t>.</a:t>
            </a:r>
          </a:p>
          <a:p>
            <a:pPr marL="1828800" lvl="3" indent="-457200" algn="just">
              <a:spcBef>
                <a:spcPct val="20000"/>
              </a:spcBef>
              <a:buFont typeface="Wingdings" pitchFamily="2" charset="2"/>
              <a:buChar char="§"/>
            </a:pPr>
            <a:endParaRPr lang="en-US" sz="3200" b="1" dirty="0">
              <a:solidFill>
                <a:prstClr val="black"/>
              </a:solidFill>
            </a:endParaRPr>
          </a:p>
        </p:txBody>
      </p:sp>
      <p:sp>
        <p:nvSpPr>
          <p:cNvPr id="8" name="Pentagon 7"/>
          <p:cNvSpPr/>
          <p:nvPr/>
        </p:nvSpPr>
        <p:spPr>
          <a:xfrm flipH="1">
            <a:off x="990600" y="214290"/>
            <a:ext cx="8010556" cy="138591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3200" b="1" dirty="0">
                <a:latin typeface="+mj-lt"/>
              </a:rPr>
              <a:t>GUIDELINES FOR RUNNING COMMENTRY RECORD</a:t>
            </a:r>
          </a:p>
        </p:txBody>
      </p:sp>
    </p:spTree>
    <p:extLst>
      <p:ext uri="{BB962C8B-B14F-4D97-AF65-F5344CB8AC3E}">
        <p14:creationId xmlns:p14="http://schemas.microsoft.com/office/powerpoint/2010/main" val="1309866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714375" y="2057400"/>
            <a:ext cx="7972426" cy="4130361"/>
          </a:xfrm>
          <a:prstGeom prst="rect">
            <a:avLst/>
          </a:prstGeom>
          <a:noFill/>
          <a:ln w="9525">
            <a:noFill/>
            <a:miter lim="800000"/>
            <a:headEnd/>
            <a:tailEnd/>
          </a:ln>
        </p:spPr>
        <p:txBody>
          <a:bodyPr wrap="square">
            <a:spAutoFit/>
          </a:bodyPr>
          <a:lstStyle/>
          <a:p>
            <a:pPr marL="457200" indent="-457200" algn="just">
              <a:spcBef>
                <a:spcPct val="20000"/>
              </a:spcBef>
              <a:buFont typeface="Courier New" pitchFamily="49" charset="0"/>
              <a:buChar char="o"/>
            </a:pPr>
            <a:r>
              <a:rPr lang="en-US" sz="3200" b="1" dirty="0">
                <a:solidFill>
                  <a:prstClr val="black"/>
                </a:solidFill>
              </a:rPr>
              <a:t>The second </a:t>
            </a:r>
            <a:r>
              <a:rPr lang="en-US" sz="3200" b="1" dirty="0" smtClean="0">
                <a:solidFill>
                  <a:prstClr val="black"/>
                </a:solidFill>
              </a:rPr>
              <a:t>in-charge </a:t>
            </a:r>
            <a:r>
              <a:rPr lang="en-US" sz="3200" b="1" dirty="0">
                <a:solidFill>
                  <a:prstClr val="black"/>
                </a:solidFill>
              </a:rPr>
              <a:t>is instructed to write the incidence during the </a:t>
            </a:r>
            <a:r>
              <a:rPr lang="en-US" sz="3200" b="1" u="sng" dirty="0">
                <a:solidFill>
                  <a:prstClr val="black"/>
                </a:solidFill>
              </a:rPr>
              <a:t>HN absence </a:t>
            </a:r>
            <a:r>
              <a:rPr lang="en-US" sz="3200" b="1" dirty="0">
                <a:solidFill>
                  <a:prstClr val="black"/>
                </a:solidFill>
              </a:rPr>
              <a:t>in a </a:t>
            </a:r>
            <a:r>
              <a:rPr lang="en-US" sz="3200" b="1" u="sng" dirty="0">
                <a:solidFill>
                  <a:prstClr val="black"/>
                </a:solidFill>
              </a:rPr>
              <a:t>piece of paper signed by the  nurse and second </a:t>
            </a:r>
            <a:r>
              <a:rPr lang="en-US" sz="3200" b="1" u="sng" dirty="0" smtClean="0">
                <a:solidFill>
                  <a:prstClr val="black"/>
                </a:solidFill>
              </a:rPr>
              <a:t>in-charge</a:t>
            </a:r>
            <a:r>
              <a:rPr lang="en-US" sz="3200" b="1" dirty="0" smtClean="0">
                <a:solidFill>
                  <a:prstClr val="black"/>
                </a:solidFill>
              </a:rPr>
              <a:t> </a:t>
            </a:r>
            <a:r>
              <a:rPr lang="en-US" sz="3200" b="1" dirty="0">
                <a:solidFill>
                  <a:prstClr val="black"/>
                </a:solidFill>
              </a:rPr>
              <a:t>to be over to the HN to </a:t>
            </a:r>
            <a:r>
              <a:rPr lang="en-US" sz="3200" b="1" u="sng" dirty="0">
                <a:solidFill>
                  <a:prstClr val="black"/>
                </a:solidFill>
              </a:rPr>
              <a:t>fix  it in he </a:t>
            </a:r>
            <a:r>
              <a:rPr lang="en-US" sz="3200" b="1" u="sng" dirty="0" smtClean="0">
                <a:solidFill>
                  <a:prstClr val="black"/>
                </a:solidFill>
              </a:rPr>
              <a:t>file.</a:t>
            </a:r>
            <a:endParaRPr lang="en-US" sz="3200" b="1" u="sng"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The</a:t>
            </a:r>
            <a:r>
              <a:rPr lang="en-US" sz="3200" b="1" u="sng" dirty="0">
                <a:solidFill>
                  <a:prstClr val="black"/>
                </a:solidFill>
              </a:rPr>
              <a:t> CI </a:t>
            </a:r>
            <a:r>
              <a:rPr lang="en-US" sz="3200" b="1" dirty="0">
                <a:solidFill>
                  <a:prstClr val="black"/>
                </a:solidFill>
              </a:rPr>
              <a:t>are requested to follow the previous points </a:t>
            </a:r>
            <a:r>
              <a:rPr lang="en-US" sz="3200" b="1" dirty="0" smtClean="0">
                <a:solidFill>
                  <a:prstClr val="black"/>
                </a:solidFill>
              </a:rPr>
              <a:t>,but </a:t>
            </a:r>
            <a:r>
              <a:rPr lang="en-US" sz="3200" b="1" dirty="0">
                <a:solidFill>
                  <a:prstClr val="black"/>
                </a:solidFill>
              </a:rPr>
              <a:t>with the presence or absence of the HN</a:t>
            </a:r>
            <a:r>
              <a:rPr lang="en-US" sz="3200" b="1" dirty="0" smtClean="0">
                <a:solidFill>
                  <a:prstClr val="black"/>
                </a:solidFill>
              </a:rPr>
              <a:t>.</a:t>
            </a:r>
            <a:endParaRPr lang="en-US" sz="3200" b="1" dirty="0">
              <a:solidFill>
                <a:prstClr val="black"/>
              </a:solidFill>
            </a:endParaRPr>
          </a:p>
        </p:txBody>
      </p:sp>
      <p:sp>
        <p:nvSpPr>
          <p:cNvPr id="8" name="Pentagon 7"/>
          <p:cNvSpPr/>
          <p:nvPr/>
        </p:nvSpPr>
        <p:spPr>
          <a:xfrm flipH="1">
            <a:off x="990600" y="214290"/>
            <a:ext cx="8010556" cy="146211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3200" b="1" dirty="0">
                <a:latin typeface="+mj-lt"/>
              </a:rPr>
              <a:t>GUIDELINES FOR RUNNING COMMENTRY RECORD</a:t>
            </a:r>
          </a:p>
        </p:txBody>
      </p:sp>
    </p:spTree>
    <p:extLst>
      <p:ext uri="{BB962C8B-B14F-4D97-AF65-F5344CB8AC3E}">
        <p14:creationId xmlns:p14="http://schemas.microsoft.com/office/powerpoint/2010/main" val="3529347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2"/>
          </a:xfrm>
        </p:spPr>
        <p:txBody>
          <a:bodyPr>
            <a:normAutofit fontScale="90000"/>
          </a:bodyPr>
          <a:lstStyle/>
          <a:p>
            <a:r>
              <a:rPr lang="en-US" b="1" dirty="0" smtClean="0">
                <a:solidFill>
                  <a:srgbClr val="000000"/>
                </a:solidFill>
                <a:effectLst/>
                <a:latin typeface="Times New Roman"/>
                <a:ea typeface="Times New Roman"/>
                <a:cs typeface="Arial"/>
              </a:rPr>
              <a:t>Example 1: Running commentary</a:t>
            </a:r>
            <a:r>
              <a:rPr lang="en-US" sz="2800" dirty="0" smtClean="0">
                <a:ea typeface="Times New Roman"/>
                <a:cs typeface="Arial"/>
              </a:rPr>
              <a:t/>
            </a:r>
            <a:br>
              <a:rPr lang="en-US" sz="2800" dirty="0" smtClean="0">
                <a:ea typeface="Times New Roman"/>
                <a:cs typeface="Arial"/>
              </a:rPr>
            </a:br>
            <a:endParaRPr lang="ar-EG" dirty="0"/>
          </a:p>
        </p:txBody>
      </p:sp>
      <p:sp>
        <p:nvSpPr>
          <p:cNvPr id="3" name="Content Placeholder 2"/>
          <p:cNvSpPr>
            <a:spLocks noGrp="1"/>
          </p:cNvSpPr>
          <p:nvPr>
            <p:ph idx="1"/>
          </p:nvPr>
        </p:nvSpPr>
        <p:spPr>
          <a:xfrm>
            <a:off x="457200" y="838200"/>
            <a:ext cx="8229600" cy="5867400"/>
          </a:xfrm>
        </p:spPr>
        <p:txBody>
          <a:bodyPr>
            <a:normAutofit fontScale="55000" lnSpcReduction="20000"/>
          </a:bodyPr>
          <a:lstStyle/>
          <a:p>
            <a:pPr marL="0" indent="0" algn="ctr" rtl="0">
              <a:lnSpc>
                <a:spcPct val="115000"/>
              </a:lnSpc>
              <a:spcAft>
                <a:spcPts val="0"/>
              </a:spcAft>
              <a:buNone/>
            </a:pPr>
            <a:endParaRPr lang="en-US" sz="2400" dirty="0">
              <a:ea typeface="Times New Roman"/>
              <a:cs typeface="Arial"/>
            </a:endParaRPr>
          </a:p>
          <a:p>
            <a:pPr marL="0" indent="0" algn="l" rtl="0">
              <a:lnSpc>
                <a:spcPct val="115000"/>
              </a:lnSpc>
              <a:spcAft>
                <a:spcPts val="0"/>
              </a:spcAft>
              <a:buNone/>
            </a:pPr>
            <a:r>
              <a:rPr lang="en-US" sz="3800" b="1" u="sng" dirty="0" smtClean="0">
                <a:solidFill>
                  <a:srgbClr val="000000"/>
                </a:solidFill>
                <a:effectLst/>
                <a:latin typeface="Times New Roman"/>
                <a:ea typeface="Times New Roman"/>
                <a:cs typeface="Arial"/>
              </a:rPr>
              <a:t>Positive points:</a:t>
            </a:r>
            <a:endParaRPr lang="en-US" sz="2600" dirty="0">
              <a:ea typeface="Times New Roman"/>
              <a:cs typeface="Arial"/>
            </a:endParaRPr>
          </a:p>
          <a:p>
            <a:pPr marL="0" indent="0" algn="l" rtl="0">
              <a:lnSpc>
                <a:spcPct val="115000"/>
              </a:lnSpc>
              <a:spcAft>
                <a:spcPts val="0"/>
              </a:spcAft>
              <a:buNone/>
            </a:pPr>
            <a:r>
              <a:rPr lang="en-US" sz="3800" b="1" dirty="0" smtClean="0">
                <a:solidFill>
                  <a:srgbClr val="000000"/>
                </a:solidFill>
                <a:effectLst/>
                <a:latin typeface="Times New Roman"/>
                <a:ea typeface="Times New Roman"/>
                <a:cs typeface="Arial"/>
              </a:rPr>
              <a:t>10/5/2017</a:t>
            </a:r>
            <a:endParaRPr lang="en-US" sz="2600" b="1" dirty="0">
              <a:ea typeface="Times New Roman"/>
              <a:cs typeface="Arial"/>
            </a:endParaRPr>
          </a:p>
          <a:p>
            <a:pPr marL="0" indent="0" algn="just" rtl="0">
              <a:lnSpc>
                <a:spcPct val="115000"/>
              </a:lnSpc>
              <a:spcAft>
                <a:spcPts val="0"/>
              </a:spcAft>
              <a:buNone/>
            </a:pPr>
            <a:r>
              <a:rPr lang="en-US" sz="3800" b="1" dirty="0" smtClean="0">
                <a:solidFill>
                  <a:srgbClr val="000000"/>
                </a:solidFill>
                <a:effectLst/>
                <a:latin typeface="Times New Roman"/>
                <a:ea typeface="Times New Roman"/>
                <a:cs typeface="Arial"/>
              </a:rPr>
              <a:t>At 8:00am during bed side round, I observed </a:t>
            </a:r>
            <a:r>
              <a:rPr lang="en-US" sz="3800" b="1" dirty="0">
                <a:solidFill>
                  <a:srgbClr val="000000"/>
                </a:solidFill>
                <a:latin typeface="Times New Roman"/>
                <a:ea typeface="Times New Roman"/>
                <a:cs typeface="Arial"/>
              </a:rPr>
              <a:t>S/N (</a:t>
            </a:r>
            <a:r>
              <a:rPr lang="en-US" sz="3800" b="1" dirty="0" err="1">
                <a:solidFill>
                  <a:srgbClr val="000000"/>
                </a:solidFill>
                <a:latin typeface="Times New Roman"/>
                <a:ea typeface="Times New Roman"/>
                <a:cs typeface="Arial"/>
              </a:rPr>
              <a:t>Jency</a:t>
            </a:r>
            <a:r>
              <a:rPr lang="en-US" sz="3800" b="1" dirty="0">
                <a:solidFill>
                  <a:srgbClr val="000000"/>
                </a:solidFill>
                <a:latin typeface="Times New Roman"/>
                <a:ea typeface="Times New Roman"/>
                <a:cs typeface="Arial"/>
              </a:rPr>
              <a:t> </a:t>
            </a:r>
            <a:r>
              <a:rPr lang="en-US" sz="3800" b="1" dirty="0" err="1">
                <a:solidFill>
                  <a:srgbClr val="000000"/>
                </a:solidFill>
                <a:latin typeface="Times New Roman"/>
                <a:ea typeface="Times New Roman"/>
                <a:cs typeface="Arial"/>
              </a:rPr>
              <a:t>Shoby</a:t>
            </a:r>
            <a:r>
              <a:rPr lang="en-US" sz="3800" b="1" dirty="0" smtClean="0">
                <a:solidFill>
                  <a:srgbClr val="000000"/>
                </a:solidFill>
                <a:latin typeface="Times New Roman"/>
                <a:ea typeface="Times New Roman"/>
                <a:cs typeface="Arial"/>
              </a:rPr>
              <a:t>) </a:t>
            </a:r>
            <a:r>
              <a:rPr lang="en-US" sz="3800" b="1" dirty="0" smtClean="0">
                <a:solidFill>
                  <a:srgbClr val="000000"/>
                </a:solidFill>
                <a:effectLst/>
                <a:latin typeface="Times New Roman"/>
                <a:ea typeface="Times New Roman"/>
                <a:cs typeface="Arial"/>
              </a:rPr>
              <a:t>doing I/V cannula insertion for keep vein open to her assigned patient in room 2 Bed 7, diagnosed gallbladder stone. The S/N checked all equipment needed for the procedure, explained the procedure, hand washing. The S/N (</a:t>
            </a:r>
            <a:r>
              <a:rPr lang="en-US" sz="3800" b="1" dirty="0" err="1" smtClean="0">
                <a:solidFill>
                  <a:srgbClr val="000000"/>
                </a:solidFill>
                <a:effectLst/>
                <a:latin typeface="Times New Roman"/>
                <a:ea typeface="Times New Roman"/>
                <a:cs typeface="Arial"/>
              </a:rPr>
              <a:t>Jency</a:t>
            </a:r>
            <a:r>
              <a:rPr lang="en-US" sz="3800" b="1" dirty="0" smtClean="0">
                <a:solidFill>
                  <a:srgbClr val="000000"/>
                </a:solidFill>
                <a:effectLst/>
                <a:latin typeface="Times New Roman"/>
                <a:ea typeface="Times New Roman"/>
                <a:cs typeface="Arial"/>
              </a:rPr>
              <a:t> </a:t>
            </a:r>
            <a:r>
              <a:rPr lang="en-US" sz="3800" b="1" dirty="0" err="1" smtClean="0">
                <a:solidFill>
                  <a:srgbClr val="000000"/>
                </a:solidFill>
                <a:effectLst/>
                <a:latin typeface="Times New Roman"/>
                <a:ea typeface="Times New Roman"/>
                <a:cs typeface="Arial"/>
              </a:rPr>
              <a:t>Shoby</a:t>
            </a:r>
            <a:r>
              <a:rPr lang="en-US" sz="3800" b="1" dirty="0" smtClean="0">
                <a:solidFill>
                  <a:srgbClr val="000000"/>
                </a:solidFill>
                <a:effectLst/>
                <a:latin typeface="Times New Roman"/>
                <a:ea typeface="Times New Roman"/>
                <a:cs typeface="Arial"/>
              </a:rPr>
              <a:t>) inserted the cannula in first attempt and following sterile technique during the procedure. The cannula with sterile plaster noted the time and date of insertion at the cannula site. After the procedure the nurse disposes the sharps in yellow sharp box and washed her hand. The head nurses checked the nurses note which she had documented as time, position of the I/V cannula with her signature. I appreciated the staff nurse for  her performance and patient care during the procedure. </a:t>
            </a:r>
          </a:p>
          <a:p>
            <a:pPr algn="just" rtl="0">
              <a:lnSpc>
                <a:spcPct val="115000"/>
              </a:lnSpc>
              <a:spcAft>
                <a:spcPts val="0"/>
              </a:spcAft>
            </a:pPr>
            <a:endParaRPr lang="en-US" sz="2400" b="1" dirty="0">
              <a:solidFill>
                <a:srgbClr val="000000"/>
              </a:solidFill>
              <a:latin typeface="Times New Roman"/>
              <a:ea typeface="Times New Roman"/>
              <a:cs typeface="Arial"/>
            </a:endParaRPr>
          </a:p>
          <a:p>
            <a:pPr marL="0" indent="0" algn="l" rtl="0">
              <a:buNone/>
            </a:pPr>
            <a:r>
              <a:rPr lang="en-US" b="1" dirty="0" smtClean="0"/>
              <a:t>Staff Nurses                                                                                               Head nurse </a:t>
            </a:r>
            <a:endParaRPr lang="ar-EG" b="1" dirty="0" smtClean="0"/>
          </a:p>
          <a:p>
            <a:pPr algn="l"/>
            <a:endParaRPr lang="ar-EG" dirty="0"/>
          </a:p>
          <a:p>
            <a:pPr algn="l"/>
            <a:endParaRPr lang="ar-EG" dirty="0"/>
          </a:p>
        </p:txBody>
      </p:sp>
    </p:spTree>
    <p:extLst>
      <p:ext uri="{BB962C8B-B14F-4D97-AF65-F5344CB8AC3E}">
        <p14:creationId xmlns:p14="http://schemas.microsoft.com/office/powerpoint/2010/main" val="1095447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Example 2 :  </a:t>
            </a:r>
            <a:endParaRPr lang="ar-EG" dirty="0"/>
          </a:p>
        </p:txBody>
      </p:sp>
      <p:sp>
        <p:nvSpPr>
          <p:cNvPr id="3" name="Content Placeholder 2"/>
          <p:cNvSpPr>
            <a:spLocks noGrp="1"/>
          </p:cNvSpPr>
          <p:nvPr>
            <p:ph idx="1"/>
          </p:nvPr>
        </p:nvSpPr>
        <p:spPr>
          <a:xfrm>
            <a:off x="457200" y="762000"/>
            <a:ext cx="8229600" cy="5364163"/>
          </a:xfrm>
        </p:spPr>
        <p:txBody>
          <a:bodyPr>
            <a:normAutofit fontScale="62500" lnSpcReduction="20000"/>
          </a:bodyPr>
          <a:lstStyle/>
          <a:p>
            <a:pPr marL="0" indent="0" algn="l" rtl="0">
              <a:lnSpc>
                <a:spcPct val="115000"/>
              </a:lnSpc>
              <a:spcAft>
                <a:spcPts val="0"/>
              </a:spcAft>
              <a:buNone/>
            </a:pPr>
            <a:r>
              <a:rPr lang="en-US" b="1" u="sng" dirty="0" smtClean="0">
                <a:solidFill>
                  <a:srgbClr val="000000"/>
                </a:solidFill>
                <a:effectLst/>
                <a:latin typeface="Times New Roman"/>
                <a:ea typeface="Times New Roman"/>
                <a:cs typeface="Arial"/>
              </a:rPr>
              <a:t>10/5/2017</a:t>
            </a:r>
            <a:endParaRPr lang="en-US" sz="2400" u="sng" dirty="0">
              <a:ea typeface="Times New Roman"/>
              <a:cs typeface="Arial"/>
            </a:endParaRPr>
          </a:p>
          <a:p>
            <a:pPr marL="0" indent="0" algn="just" rtl="0">
              <a:lnSpc>
                <a:spcPct val="115000"/>
              </a:lnSpc>
              <a:spcAft>
                <a:spcPts val="0"/>
              </a:spcAft>
              <a:buNone/>
              <a:tabLst>
                <a:tab pos="291465" algn="r"/>
              </a:tabLst>
            </a:pPr>
            <a:r>
              <a:rPr lang="en-US" sz="4000" b="1" u="sng" dirty="0" smtClean="0">
                <a:solidFill>
                  <a:srgbClr val="000000"/>
                </a:solidFill>
                <a:effectLst/>
                <a:latin typeface="Times New Roman"/>
                <a:ea typeface="Times New Roman"/>
                <a:cs typeface="Arial"/>
              </a:rPr>
              <a:t>At 7:00am </a:t>
            </a:r>
            <a:r>
              <a:rPr lang="en-US" sz="4000" b="1" dirty="0" smtClean="0">
                <a:solidFill>
                  <a:srgbClr val="000000"/>
                </a:solidFill>
                <a:effectLst/>
                <a:latin typeface="Times New Roman"/>
                <a:ea typeface="Times New Roman"/>
                <a:cs typeface="Arial"/>
              </a:rPr>
              <a:t>during attending the </a:t>
            </a:r>
            <a:r>
              <a:rPr lang="en-US" sz="4000" b="1" dirty="0" smtClean="0">
                <a:solidFill>
                  <a:srgbClr val="000000"/>
                </a:solidFill>
                <a:latin typeface="Times New Roman"/>
                <a:ea typeface="Times New Roman"/>
                <a:cs typeface="Arial"/>
              </a:rPr>
              <a:t>endorsement and </a:t>
            </a:r>
            <a:r>
              <a:rPr lang="en-US" sz="4000" b="1" dirty="0">
                <a:solidFill>
                  <a:srgbClr val="000000"/>
                </a:solidFill>
                <a:latin typeface="Times New Roman"/>
                <a:ea typeface="Times New Roman"/>
                <a:cs typeface="Arial"/>
              </a:rPr>
              <a:t>all the staff nurses attended on  time with no interruption, </a:t>
            </a:r>
            <a:r>
              <a:rPr lang="en-US" sz="4000" b="1" dirty="0" smtClean="0">
                <a:solidFill>
                  <a:srgbClr val="000000"/>
                </a:solidFill>
                <a:latin typeface="Times New Roman"/>
                <a:ea typeface="Times New Roman"/>
                <a:cs typeface="Arial"/>
              </a:rPr>
              <a:t> </a:t>
            </a:r>
            <a:r>
              <a:rPr lang="en-US" sz="4000" b="1" dirty="0" smtClean="0">
                <a:solidFill>
                  <a:srgbClr val="000000"/>
                </a:solidFill>
                <a:effectLst/>
                <a:latin typeface="Times New Roman"/>
                <a:ea typeface="Times New Roman"/>
                <a:cs typeface="Arial"/>
              </a:rPr>
              <a:t>the </a:t>
            </a:r>
            <a:r>
              <a:rPr lang="en-US" sz="4000" b="1" u="sng" dirty="0" smtClean="0">
                <a:solidFill>
                  <a:srgbClr val="000000"/>
                </a:solidFill>
                <a:effectLst/>
                <a:latin typeface="Times New Roman"/>
                <a:ea typeface="Times New Roman"/>
                <a:cs typeface="Arial"/>
              </a:rPr>
              <a:t>group leader (</a:t>
            </a:r>
            <a:r>
              <a:rPr lang="en-US" sz="4000" b="1" u="sng" dirty="0" err="1" smtClean="0">
                <a:solidFill>
                  <a:srgbClr val="000000"/>
                </a:solidFill>
                <a:effectLst/>
                <a:latin typeface="Times New Roman"/>
                <a:ea typeface="Times New Roman"/>
                <a:cs typeface="Arial"/>
              </a:rPr>
              <a:t>Rincy</a:t>
            </a:r>
            <a:r>
              <a:rPr lang="en-US" sz="4000" b="1" u="sng" dirty="0" smtClean="0">
                <a:solidFill>
                  <a:srgbClr val="000000"/>
                </a:solidFill>
                <a:effectLst/>
                <a:latin typeface="Times New Roman"/>
                <a:ea typeface="Times New Roman"/>
                <a:cs typeface="Arial"/>
              </a:rPr>
              <a:t> john)  </a:t>
            </a:r>
            <a:r>
              <a:rPr lang="en-US" sz="4000" b="1" dirty="0" smtClean="0">
                <a:solidFill>
                  <a:srgbClr val="000000"/>
                </a:solidFill>
                <a:effectLst/>
                <a:latin typeface="Times New Roman"/>
                <a:ea typeface="Times New Roman"/>
                <a:cs typeface="Arial"/>
              </a:rPr>
              <a:t>endorsed basic identifying data, changes in doctors order and patients respond in loud voice enough for all to hear, all seated with paper and pen, all patients covered. </a:t>
            </a:r>
            <a:r>
              <a:rPr lang="en-US" sz="4000" b="1" u="sng" dirty="0" smtClean="0">
                <a:solidFill>
                  <a:srgbClr val="000000"/>
                </a:solidFill>
                <a:effectLst/>
                <a:latin typeface="Times New Roman"/>
                <a:ea typeface="Times New Roman"/>
                <a:cs typeface="Arial"/>
              </a:rPr>
              <a:t>I gave feedback and</a:t>
            </a:r>
            <a:r>
              <a:rPr lang="en-US" sz="4000" b="1" u="sng" dirty="0" smtClean="0">
                <a:effectLst/>
                <a:latin typeface="Times New Roman"/>
                <a:ea typeface="Times New Roman"/>
                <a:cs typeface="Arial"/>
              </a:rPr>
              <a:t> </a:t>
            </a:r>
            <a:r>
              <a:rPr lang="en-US" sz="4000" b="1" u="sng" dirty="0" smtClean="0">
                <a:solidFill>
                  <a:srgbClr val="000000"/>
                </a:solidFill>
                <a:effectLst/>
                <a:latin typeface="Times New Roman"/>
                <a:ea typeface="Times New Roman"/>
                <a:cs typeface="Arial"/>
              </a:rPr>
              <a:t>encouraged </a:t>
            </a:r>
            <a:r>
              <a:rPr lang="en-US" sz="4000" b="1" dirty="0" smtClean="0">
                <a:solidFill>
                  <a:srgbClr val="000000"/>
                </a:solidFill>
                <a:effectLst/>
                <a:latin typeface="Times New Roman"/>
                <a:ea typeface="Times New Roman"/>
                <a:cs typeface="Arial"/>
              </a:rPr>
              <a:t>the staff to help each other's and  to provide quality of care. </a:t>
            </a:r>
            <a:r>
              <a:rPr lang="en-US" sz="2900" b="1" dirty="0" smtClean="0">
                <a:ea typeface="Times New Roman"/>
                <a:cs typeface="Arial"/>
              </a:rPr>
              <a:t> </a:t>
            </a:r>
            <a:r>
              <a:rPr lang="en-US" sz="4000" b="1" dirty="0" smtClean="0">
                <a:solidFill>
                  <a:srgbClr val="000000"/>
                </a:solidFill>
                <a:effectLst/>
                <a:latin typeface="Times New Roman"/>
                <a:ea typeface="Times New Roman"/>
                <a:cs typeface="Arial"/>
              </a:rPr>
              <a:t>I </a:t>
            </a:r>
            <a:r>
              <a:rPr lang="en-US" sz="4000" b="1" u="sng" dirty="0" smtClean="0">
                <a:solidFill>
                  <a:srgbClr val="000000"/>
                </a:solidFill>
                <a:effectLst/>
                <a:latin typeface="Times New Roman"/>
                <a:ea typeface="Times New Roman"/>
                <a:cs typeface="Arial"/>
              </a:rPr>
              <a:t>appreciated her following endorsement guidelines of MOH and encourage her keep on up.</a:t>
            </a:r>
            <a:endParaRPr lang="en-US" sz="2900" b="1" u="sng" dirty="0">
              <a:ea typeface="Times New Roman"/>
              <a:cs typeface="Arial"/>
            </a:endParaRPr>
          </a:p>
          <a:p>
            <a:pPr marL="0" indent="0" algn="l" rtl="0">
              <a:lnSpc>
                <a:spcPct val="115000"/>
              </a:lnSpc>
              <a:spcAft>
                <a:spcPts val="0"/>
              </a:spcAft>
              <a:buNone/>
            </a:pPr>
            <a:r>
              <a:rPr lang="en-US" b="1" dirty="0" smtClean="0">
                <a:solidFill>
                  <a:srgbClr val="000000"/>
                </a:solidFill>
                <a:effectLst/>
                <a:latin typeface="Times New Roman"/>
                <a:ea typeface="Times New Roman"/>
                <a:cs typeface="Arial"/>
              </a:rPr>
              <a:t> </a:t>
            </a:r>
            <a:endParaRPr lang="en-US" sz="2400" dirty="0">
              <a:ea typeface="Times New Roman"/>
              <a:cs typeface="Arial"/>
            </a:endParaRPr>
          </a:p>
          <a:p>
            <a:pPr marL="0" indent="0" algn="l" rtl="0">
              <a:lnSpc>
                <a:spcPct val="115000"/>
              </a:lnSpc>
              <a:spcAft>
                <a:spcPts val="0"/>
              </a:spcAft>
              <a:buNone/>
            </a:pPr>
            <a:r>
              <a:rPr lang="en-US" b="1" u="sng" dirty="0">
                <a:solidFill>
                  <a:srgbClr val="000000"/>
                </a:solidFill>
                <a:latin typeface="Times New Roman"/>
                <a:ea typeface="Times New Roman"/>
                <a:cs typeface="Arial"/>
              </a:rPr>
              <a:t>Staff Nurses </a:t>
            </a:r>
            <a:r>
              <a:rPr lang="en-US" b="1" dirty="0">
                <a:solidFill>
                  <a:srgbClr val="000000"/>
                </a:solidFill>
                <a:latin typeface="Times New Roman"/>
                <a:ea typeface="Times New Roman"/>
                <a:cs typeface="Arial"/>
              </a:rPr>
              <a:t>            </a:t>
            </a:r>
            <a:r>
              <a:rPr lang="en-US" b="1" dirty="0" smtClean="0">
                <a:solidFill>
                  <a:srgbClr val="000000"/>
                </a:solidFill>
                <a:latin typeface="Times New Roman"/>
                <a:ea typeface="Times New Roman"/>
                <a:cs typeface="Arial"/>
              </a:rPr>
              <a:t>                                                </a:t>
            </a:r>
            <a:r>
              <a:rPr lang="en-US" b="1" u="sng" dirty="0" smtClean="0">
                <a:solidFill>
                  <a:srgbClr val="000000"/>
                </a:solidFill>
                <a:latin typeface="Times New Roman"/>
                <a:ea typeface="Times New Roman"/>
                <a:cs typeface="Arial"/>
              </a:rPr>
              <a:t>Head </a:t>
            </a:r>
            <a:r>
              <a:rPr lang="en-US" b="1" u="sng" dirty="0">
                <a:solidFill>
                  <a:srgbClr val="000000"/>
                </a:solidFill>
                <a:latin typeface="Times New Roman"/>
                <a:ea typeface="Times New Roman"/>
                <a:cs typeface="Arial"/>
              </a:rPr>
              <a:t>nurse </a:t>
            </a:r>
          </a:p>
          <a:p>
            <a:pPr marL="0" indent="0" algn="l" rtl="0">
              <a:lnSpc>
                <a:spcPct val="115000"/>
              </a:lnSpc>
              <a:spcAft>
                <a:spcPts val="0"/>
              </a:spcAft>
              <a:buNone/>
            </a:pPr>
            <a:r>
              <a:rPr lang="en-US" dirty="0" smtClean="0">
                <a:solidFill>
                  <a:srgbClr val="000000"/>
                </a:solidFill>
                <a:effectLst/>
                <a:latin typeface="Times New Roman"/>
                <a:ea typeface="Times New Roman"/>
                <a:cs typeface="Arial"/>
              </a:rPr>
              <a:t> </a:t>
            </a:r>
            <a:r>
              <a:rPr lang="en-US" dirty="0">
                <a:solidFill>
                  <a:srgbClr val="000000"/>
                </a:solidFill>
                <a:latin typeface="Times New Roman"/>
                <a:ea typeface="Times New Roman"/>
                <a:cs typeface="Arial"/>
              </a:rPr>
              <a:t> -------------------------                                    ------------------------------</a:t>
            </a:r>
            <a:endParaRPr lang="en-US" sz="2400" dirty="0" smtClean="0">
              <a:ea typeface="Times New Roman"/>
              <a:cs typeface="Arial"/>
            </a:endParaRPr>
          </a:p>
          <a:p>
            <a:endParaRPr lang="ar-EG" dirty="0"/>
          </a:p>
        </p:txBody>
      </p:sp>
    </p:spTree>
    <p:extLst>
      <p:ext uri="{BB962C8B-B14F-4D97-AF65-F5344CB8AC3E}">
        <p14:creationId xmlns:p14="http://schemas.microsoft.com/office/powerpoint/2010/main" val="284006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rgbClr val="000000"/>
                </a:solidFill>
                <a:effectLst/>
                <a:latin typeface="Times New Roman"/>
                <a:ea typeface="Times New Roman"/>
                <a:cs typeface="Arial"/>
              </a:rPr>
              <a:t>Example :3 </a:t>
            </a:r>
            <a:endParaRPr lang="ar-EG" dirty="0"/>
          </a:p>
        </p:txBody>
      </p:sp>
      <p:sp>
        <p:nvSpPr>
          <p:cNvPr id="3" name="Content Placeholder 2"/>
          <p:cNvSpPr>
            <a:spLocks noGrp="1"/>
          </p:cNvSpPr>
          <p:nvPr>
            <p:ph idx="1"/>
          </p:nvPr>
        </p:nvSpPr>
        <p:spPr>
          <a:xfrm>
            <a:off x="228600" y="838200"/>
            <a:ext cx="8686800" cy="5287963"/>
          </a:xfrm>
        </p:spPr>
        <p:txBody>
          <a:bodyPr>
            <a:normAutofit fontScale="70000" lnSpcReduction="20000"/>
          </a:bodyPr>
          <a:lstStyle/>
          <a:p>
            <a:pPr marL="0" indent="0" algn="l" rtl="0">
              <a:lnSpc>
                <a:spcPct val="115000"/>
              </a:lnSpc>
              <a:spcAft>
                <a:spcPts val="0"/>
              </a:spcAft>
              <a:buNone/>
            </a:pPr>
            <a:r>
              <a:rPr lang="en-US" sz="3600" b="1" u="sng" dirty="0" smtClean="0">
                <a:solidFill>
                  <a:srgbClr val="000000"/>
                </a:solidFill>
                <a:effectLst/>
                <a:latin typeface="Times New Roman"/>
                <a:ea typeface="Times New Roman"/>
                <a:cs typeface="Arial"/>
              </a:rPr>
              <a:t>Negative Points:</a:t>
            </a:r>
            <a:endParaRPr lang="en-US" sz="2400" b="1" dirty="0">
              <a:ea typeface="Times New Roman"/>
              <a:cs typeface="Arial"/>
            </a:endParaRPr>
          </a:p>
          <a:p>
            <a:pPr marL="0" indent="0" algn="l" rtl="0">
              <a:lnSpc>
                <a:spcPct val="115000"/>
              </a:lnSpc>
              <a:spcAft>
                <a:spcPts val="0"/>
              </a:spcAft>
              <a:buNone/>
            </a:pPr>
            <a:endParaRPr lang="en-US" sz="2400" b="1" dirty="0">
              <a:ea typeface="Times New Roman"/>
              <a:cs typeface="Arial"/>
            </a:endParaRPr>
          </a:p>
          <a:p>
            <a:pPr marL="0" indent="0" algn="l" rtl="0">
              <a:lnSpc>
                <a:spcPct val="115000"/>
              </a:lnSpc>
              <a:spcAft>
                <a:spcPts val="0"/>
              </a:spcAft>
              <a:buNone/>
            </a:pPr>
            <a:r>
              <a:rPr lang="en-US" b="1" dirty="0" smtClean="0">
                <a:solidFill>
                  <a:srgbClr val="000000"/>
                </a:solidFill>
                <a:effectLst/>
                <a:latin typeface="Times New Roman"/>
                <a:ea typeface="Times New Roman"/>
                <a:cs typeface="Arial"/>
              </a:rPr>
              <a:t>10/5/2017</a:t>
            </a:r>
            <a:endParaRPr lang="en-US" sz="2400" b="1" dirty="0">
              <a:ea typeface="Times New Roman"/>
              <a:cs typeface="Arial"/>
            </a:endParaRPr>
          </a:p>
          <a:p>
            <a:pPr marL="0" indent="0" algn="just" rtl="0">
              <a:lnSpc>
                <a:spcPct val="115000"/>
              </a:lnSpc>
              <a:spcAft>
                <a:spcPts val="0"/>
              </a:spcAft>
              <a:buNone/>
            </a:pPr>
            <a:r>
              <a:rPr lang="en-US" b="1" u="sng" dirty="0" smtClean="0">
                <a:solidFill>
                  <a:srgbClr val="000000"/>
                </a:solidFill>
                <a:effectLst/>
                <a:latin typeface="Times New Roman"/>
                <a:ea typeface="Times New Roman"/>
                <a:cs typeface="Arial"/>
              </a:rPr>
              <a:t>During bed side round at 8:00am</a:t>
            </a:r>
            <a:r>
              <a:rPr lang="en-US" b="1" dirty="0" smtClean="0">
                <a:solidFill>
                  <a:srgbClr val="000000"/>
                </a:solidFill>
                <a:effectLst/>
                <a:latin typeface="Times New Roman"/>
                <a:ea typeface="Times New Roman"/>
                <a:cs typeface="Arial"/>
              </a:rPr>
              <a:t>, I smelled bad odor from the bathroom, the floor was wet. When patient's room checked, I observed that the environment around the patient was so dirty and the garbage was full of waste in </a:t>
            </a:r>
            <a:r>
              <a:rPr lang="en-US" b="1" u="sng" dirty="0" smtClean="0">
                <a:solidFill>
                  <a:srgbClr val="000000"/>
                </a:solidFill>
                <a:effectLst/>
                <a:latin typeface="Times New Roman"/>
                <a:ea typeface="Times New Roman"/>
                <a:cs typeface="Arial"/>
              </a:rPr>
              <a:t>R 5 Bed 22</a:t>
            </a:r>
            <a:r>
              <a:rPr lang="en-US" b="1" dirty="0" smtClean="0">
                <a:solidFill>
                  <a:srgbClr val="000000"/>
                </a:solidFill>
                <a:effectLst/>
                <a:latin typeface="Times New Roman"/>
                <a:ea typeface="Times New Roman"/>
                <a:cs typeface="Arial"/>
              </a:rPr>
              <a:t>. This patient assigned to </a:t>
            </a:r>
            <a:r>
              <a:rPr lang="en-US" b="1" u="sng" dirty="0" smtClean="0">
                <a:solidFill>
                  <a:srgbClr val="000000"/>
                </a:solidFill>
                <a:effectLst/>
                <a:latin typeface="Times New Roman"/>
                <a:ea typeface="Times New Roman"/>
                <a:cs typeface="Arial"/>
              </a:rPr>
              <a:t>S/N ( </a:t>
            </a:r>
            <a:r>
              <a:rPr lang="en-US" b="1" u="sng" dirty="0" err="1" smtClean="0">
                <a:solidFill>
                  <a:srgbClr val="000000"/>
                </a:solidFill>
                <a:effectLst/>
                <a:latin typeface="Times New Roman"/>
                <a:ea typeface="Times New Roman"/>
                <a:cs typeface="Arial"/>
              </a:rPr>
              <a:t>Laila</a:t>
            </a:r>
            <a:r>
              <a:rPr lang="en-US" b="1" u="sng" dirty="0" smtClean="0">
                <a:solidFill>
                  <a:srgbClr val="000000"/>
                </a:solidFill>
                <a:effectLst/>
                <a:latin typeface="Times New Roman"/>
                <a:ea typeface="Times New Roman"/>
                <a:cs typeface="Arial"/>
              </a:rPr>
              <a:t> Ali</a:t>
            </a:r>
            <a:r>
              <a:rPr lang="en-US" b="1" dirty="0" smtClean="0">
                <a:solidFill>
                  <a:srgbClr val="000000"/>
                </a:solidFill>
                <a:effectLst/>
                <a:latin typeface="Times New Roman"/>
                <a:ea typeface="Times New Roman"/>
                <a:cs typeface="Arial"/>
              </a:rPr>
              <a:t>), </a:t>
            </a:r>
            <a:r>
              <a:rPr lang="en-US" b="1" u="sng" dirty="0" smtClean="0">
                <a:solidFill>
                  <a:srgbClr val="000000"/>
                </a:solidFill>
                <a:effectLst/>
                <a:latin typeface="Times New Roman"/>
                <a:ea typeface="Times New Roman"/>
                <a:cs typeface="Arial"/>
              </a:rPr>
              <a:t>I explained </a:t>
            </a:r>
            <a:r>
              <a:rPr lang="en-US" b="1" dirty="0" smtClean="0">
                <a:solidFill>
                  <a:srgbClr val="000000"/>
                </a:solidFill>
                <a:effectLst/>
                <a:latin typeface="Times New Roman"/>
                <a:ea typeface="Times New Roman"/>
                <a:cs typeface="Arial"/>
              </a:rPr>
              <a:t>to the staff nurses about her responsibility as measure safety environment according to  job description of staff nurses  </a:t>
            </a:r>
            <a:r>
              <a:rPr lang="en-US" b="1" u="sng" dirty="0" smtClean="0">
                <a:solidFill>
                  <a:srgbClr val="000000"/>
                </a:solidFill>
                <a:effectLst/>
                <a:latin typeface="Times New Roman"/>
                <a:ea typeface="Times New Roman"/>
                <a:cs typeface="Arial"/>
              </a:rPr>
              <a:t>guidelines of MOH </a:t>
            </a:r>
            <a:r>
              <a:rPr lang="en-US" b="1" dirty="0" smtClean="0">
                <a:solidFill>
                  <a:srgbClr val="000000"/>
                </a:solidFill>
                <a:effectLst/>
                <a:latin typeface="Times New Roman"/>
                <a:ea typeface="Times New Roman"/>
                <a:cs typeface="Arial"/>
              </a:rPr>
              <a:t>. </a:t>
            </a:r>
            <a:endParaRPr lang="en-US" sz="2400" b="1" dirty="0">
              <a:ea typeface="Times New Roman"/>
              <a:cs typeface="Arial"/>
            </a:endParaRPr>
          </a:p>
          <a:p>
            <a:pPr marL="0" indent="0" algn="just" rtl="0">
              <a:lnSpc>
                <a:spcPct val="115000"/>
              </a:lnSpc>
              <a:spcAft>
                <a:spcPts val="0"/>
              </a:spcAft>
              <a:buNone/>
            </a:pPr>
            <a:r>
              <a:rPr lang="en-US" b="1" dirty="0" smtClean="0">
                <a:solidFill>
                  <a:srgbClr val="000000"/>
                </a:solidFill>
                <a:effectLst/>
                <a:latin typeface="Times New Roman"/>
                <a:ea typeface="Times New Roman"/>
                <a:cs typeface="Arial"/>
              </a:rPr>
              <a:t> </a:t>
            </a:r>
            <a:endParaRPr lang="en-US" sz="2400" b="1" dirty="0">
              <a:ea typeface="Times New Roman"/>
              <a:cs typeface="Arial"/>
            </a:endParaRPr>
          </a:p>
          <a:p>
            <a:pPr marL="0" indent="0" algn="just" rtl="0">
              <a:lnSpc>
                <a:spcPct val="115000"/>
              </a:lnSpc>
              <a:spcAft>
                <a:spcPts val="0"/>
              </a:spcAft>
              <a:buNone/>
            </a:pPr>
            <a:r>
              <a:rPr lang="en-US" b="1" dirty="0">
                <a:solidFill>
                  <a:srgbClr val="000000"/>
                </a:solidFill>
                <a:latin typeface="Times New Roman"/>
                <a:ea typeface="Times New Roman"/>
                <a:cs typeface="Arial"/>
              </a:rPr>
              <a:t>Staff Nurses                      </a:t>
            </a:r>
            <a:r>
              <a:rPr lang="en-US" b="1" dirty="0" smtClean="0">
                <a:solidFill>
                  <a:srgbClr val="000000"/>
                </a:solidFill>
                <a:latin typeface="Times New Roman"/>
                <a:ea typeface="Times New Roman"/>
                <a:cs typeface="Arial"/>
              </a:rPr>
              <a:t>                                      </a:t>
            </a:r>
            <a:r>
              <a:rPr lang="en-US" b="1" dirty="0">
                <a:solidFill>
                  <a:srgbClr val="000000"/>
                </a:solidFill>
                <a:latin typeface="Times New Roman"/>
                <a:ea typeface="Times New Roman"/>
                <a:cs typeface="Arial"/>
              </a:rPr>
              <a:t>Head nurse </a:t>
            </a:r>
          </a:p>
          <a:p>
            <a:pPr marL="0" indent="0" algn="l" rtl="0">
              <a:lnSpc>
                <a:spcPct val="115000"/>
              </a:lnSpc>
              <a:spcAft>
                <a:spcPts val="0"/>
              </a:spcAft>
              <a:buNone/>
              <a:tabLst>
                <a:tab pos="4861560" algn="l"/>
              </a:tabLst>
            </a:pPr>
            <a:r>
              <a:rPr lang="en-US" b="1" dirty="0" smtClean="0">
                <a:solidFill>
                  <a:srgbClr val="000000"/>
                </a:solidFill>
                <a:effectLst/>
                <a:latin typeface="Times New Roman"/>
                <a:ea typeface="Times New Roman"/>
                <a:cs typeface="Arial"/>
              </a:rPr>
              <a:t>   -------------------------                                    ------------------------------</a:t>
            </a:r>
            <a:endParaRPr lang="en-US" sz="2400" b="1" dirty="0">
              <a:ea typeface="Times New Roman"/>
              <a:cs typeface="Arial"/>
            </a:endParaRPr>
          </a:p>
          <a:p>
            <a:pPr marL="0" indent="0" algn="l" rtl="0">
              <a:lnSpc>
                <a:spcPct val="115000"/>
              </a:lnSpc>
              <a:spcAft>
                <a:spcPts val="0"/>
              </a:spcAft>
              <a:buNone/>
            </a:pPr>
            <a:endParaRPr lang="en-US" sz="2400" b="1" dirty="0">
              <a:ea typeface="Times New Roman"/>
              <a:cs typeface="Arial"/>
            </a:endParaRPr>
          </a:p>
          <a:p>
            <a:endParaRPr lang="ar-EG" dirty="0"/>
          </a:p>
        </p:txBody>
      </p:sp>
    </p:spTree>
    <p:extLst>
      <p:ext uri="{BB962C8B-B14F-4D97-AF65-F5344CB8AC3E}">
        <p14:creationId xmlns:p14="http://schemas.microsoft.com/office/powerpoint/2010/main" val="17252739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Example:  4</a:t>
            </a:r>
            <a:endParaRPr lang="ar-EG" dirty="0"/>
          </a:p>
        </p:txBody>
      </p:sp>
      <p:sp>
        <p:nvSpPr>
          <p:cNvPr id="3" name="Content Placeholder 2"/>
          <p:cNvSpPr>
            <a:spLocks noGrp="1"/>
          </p:cNvSpPr>
          <p:nvPr>
            <p:ph idx="1"/>
          </p:nvPr>
        </p:nvSpPr>
        <p:spPr>
          <a:xfrm>
            <a:off x="457200" y="762000"/>
            <a:ext cx="8229600" cy="5364163"/>
          </a:xfrm>
        </p:spPr>
        <p:txBody>
          <a:bodyPr>
            <a:normAutofit fontScale="70000" lnSpcReduction="20000"/>
          </a:bodyPr>
          <a:lstStyle/>
          <a:p>
            <a:pPr marL="0" indent="0" algn="l" rtl="0">
              <a:lnSpc>
                <a:spcPct val="115000"/>
              </a:lnSpc>
              <a:spcAft>
                <a:spcPts val="0"/>
              </a:spcAft>
              <a:buNone/>
            </a:pPr>
            <a:r>
              <a:rPr lang="en-US" b="1" dirty="0" smtClean="0">
                <a:solidFill>
                  <a:srgbClr val="000000"/>
                </a:solidFill>
                <a:effectLst/>
                <a:latin typeface="Times New Roman"/>
                <a:ea typeface="Times New Roman"/>
                <a:cs typeface="Arial"/>
              </a:rPr>
              <a:t>10/5/2017</a:t>
            </a:r>
            <a:endParaRPr lang="en-US" sz="2400" dirty="0">
              <a:ea typeface="Times New Roman"/>
              <a:cs typeface="Arial"/>
            </a:endParaRPr>
          </a:p>
          <a:p>
            <a:pPr marL="0" indent="0" algn="just" rtl="0">
              <a:lnSpc>
                <a:spcPct val="115000"/>
              </a:lnSpc>
              <a:spcAft>
                <a:spcPts val="0"/>
              </a:spcAft>
              <a:buNone/>
            </a:pPr>
            <a:r>
              <a:rPr lang="en-US" b="1" dirty="0" smtClean="0">
                <a:solidFill>
                  <a:srgbClr val="000000"/>
                </a:solidFill>
                <a:effectLst/>
                <a:latin typeface="Times New Roman"/>
                <a:ea typeface="Times New Roman"/>
                <a:cs typeface="Arial"/>
              </a:rPr>
              <a:t>During my round at 12:30am, I observed one of patients mother for Room 2 Bed 7 ,Egyptian diagnosed </a:t>
            </a:r>
            <a:r>
              <a:rPr lang="en-US" b="1" dirty="0" err="1" smtClean="0">
                <a:solidFill>
                  <a:srgbClr val="000000"/>
                </a:solidFill>
                <a:effectLst/>
                <a:latin typeface="Times New Roman"/>
                <a:ea typeface="Times New Roman"/>
                <a:cs typeface="Arial"/>
              </a:rPr>
              <a:t>Hemorridectomy</a:t>
            </a:r>
            <a:r>
              <a:rPr lang="en-US" b="1" dirty="0" smtClean="0">
                <a:solidFill>
                  <a:srgbClr val="000000"/>
                </a:solidFill>
                <a:effectLst/>
                <a:latin typeface="Times New Roman"/>
                <a:ea typeface="Times New Roman"/>
                <a:cs typeface="Arial"/>
              </a:rPr>
              <a:t>. The mother complained about her daughter fasting (NPO) from 8:00am and staff nurse didn’t  informed her operation time. She said " I don’t know for how long I will wait?  the operation is  cancelled or not?" She asked the group leader </a:t>
            </a:r>
            <a:r>
              <a:rPr lang="en-US" b="1" dirty="0">
                <a:solidFill>
                  <a:srgbClr val="000000"/>
                </a:solidFill>
                <a:latin typeface="Times New Roman"/>
                <a:ea typeface="Times New Roman"/>
                <a:cs typeface="Arial"/>
              </a:rPr>
              <a:t>Susan </a:t>
            </a:r>
            <a:r>
              <a:rPr lang="en-US" b="1" dirty="0" err="1" smtClean="0">
                <a:solidFill>
                  <a:srgbClr val="000000"/>
                </a:solidFill>
                <a:latin typeface="Times New Roman"/>
                <a:ea typeface="Times New Roman"/>
                <a:cs typeface="Arial"/>
              </a:rPr>
              <a:t>Koshy</a:t>
            </a:r>
            <a:r>
              <a:rPr lang="en-US" b="1" dirty="0" smtClean="0">
                <a:solidFill>
                  <a:srgbClr val="000000"/>
                </a:solidFill>
                <a:latin typeface="Times New Roman"/>
                <a:ea typeface="Times New Roman"/>
                <a:cs typeface="Arial"/>
              </a:rPr>
              <a:t>, but </a:t>
            </a:r>
            <a:r>
              <a:rPr lang="en-US" b="1" dirty="0" smtClean="0">
                <a:solidFill>
                  <a:srgbClr val="000000"/>
                </a:solidFill>
                <a:effectLst/>
                <a:latin typeface="Times New Roman"/>
                <a:ea typeface="Times New Roman"/>
                <a:cs typeface="Arial"/>
              </a:rPr>
              <a:t> she didn't communicate effectively with her and  she said "I will inform you later". </a:t>
            </a:r>
            <a:r>
              <a:rPr lang="en-US" b="1" u="sng" dirty="0" smtClean="0">
                <a:solidFill>
                  <a:srgbClr val="000000"/>
                </a:solidFill>
                <a:effectLst/>
                <a:latin typeface="Times New Roman"/>
                <a:ea typeface="Times New Roman"/>
                <a:cs typeface="Arial"/>
              </a:rPr>
              <a:t>I communicate with mother </a:t>
            </a:r>
            <a:r>
              <a:rPr lang="en-US" b="1" dirty="0" smtClean="0">
                <a:solidFill>
                  <a:srgbClr val="000000"/>
                </a:solidFill>
                <a:effectLst/>
                <a:latin typeface="Times New Roman"/>
                <a:ea typeface="Times New Roman"/>
                <a:cs typeface="Arial"/>
              </a:rPr>
              <a:t>and let her to express her feeling and told her " operation room will call if they ready to receive your daughter don’t worry". </a:t>
            </a:r>
            <a:r>
              <a:rPr lang="en-US" b="1" u="sng" dirty="0" smtClean="0">
                <a:solidFill>
                  <a:srgbClr val="000000"/>
                </a:solidFill>
                <a:effectLst/>
                <a:latin typeface="Times New Roman"/>
                <a:ea typeface="Times New Roman"/>
                <a:cs typeface="Arial"/>
              </a:rPr>
              <a:t>I discuss with the G/L </a:t>
            </a:r>
            <a:r>
              <a:rPr lang="en-US" b="1" dirty="0" smtClean="0">
                <a:solidFill>
                  <a:srgbClr val="000000"/>
                </a:solidFill>
                <a:effectLst/>
                <a:latin typeface="Times New Roman"/>
                <a:ea typeface="Times New Roman"/>
                <a:cs typeface="Arial"/>
              </a:rPr>
              <a:t>(Susan </a:t>
            </a:r>
            <a:r>
              <a:rPr lang="en-US" b="1" dirty="0" err="1" smtClean="0">
                <a:solidFill>
                  <a:srgbClr val="000000"/>
                </a:solidFill>
                <a:effectLst/>
                <a:latin typeface="Times New Roman"/>
                <a:ea typeface="Times New Roman"/>
                <a:cs typeface="Arial"/>
              </a:rPr>
              <a:t>Koshy</a:t>
            </a:r>
            <a:r>
              <a:rPr lang="en-US" b="1" dirty="0" smtClean="0">
                <a:solidFill>
                  <a:srgbClr val="000000"/>
                </a:solidFill>
                <a:effectLst/>
                <a:latin typeface="Times New Roman"/>
                <a:ea typeface="Times New Roman"/>
                <a:cs typeface="Arial"/>
              </a:rPr>
              <a:t>) about the principle of </a:t>
            </a:r>
            <a:r>
              <a:rPr lang="en-US" b="1" u="sng" dirty="0" smtClean="0">
                <a:solidFill>
                  <a:srgbClr val="000000"/>
                </a:solidFill>
                <a:effectLst/>
                <a:latin typeface="Times New Roman"/>
                <a:ea typeface="Times New Roman"/>
                <a:cs typeface="Arial"/>
              </a:rPr>
              <a:t>effective communication </a:t>
            </a:r>
            <a:r>
              <a:rPr lang="en-US" b="1" dirty="0" smtClean="0">
                <a:solidFill>
                  <a:srgbClr val="000000"/>
                </a:solidFill>
                <a:effectLst/>
                <a:latin typeface="Times New Roman"/>
                <a:ea typeface="Times New Roman"/>
                <a:cs typeface="Arial"/>
              </a:rPr>
              <a:t>according to </a:t>
            </a:r>
            <a:r>
              <a:rPr lang="en-US" b="1" u="sng" dirty="0" smtClean="0">
                <a:solidFill>
                  <a:srgbClr val="000000"/>
                </a:solidFill>
                <a:effectLst/>
                <a:latin typeface="Times New Roman"/>
                <a:ea typeface="Times New Roman"/>
                <a:cs typeface="Arial"/>
              </a:rPr>
              <a:t>MOH and she accept it</a:t>
            </a:r>
            <a:r>
              <a:rPr lang="en-US" b="1" dirty="0" smtClean="0">
                <a:solidFill>
                  <a:srgbClr val="000000"/>
                </a:solidFill>
                <a:effectLst/>
                <a:latin typeface="Times New Roman"/>
                <a:ea typeface="Times New Roman"/>
                <a:cs typeface="Arial"/>
              </a:rPr>
              <a:t>.</a:t>
            </a:r>
            <a:endParaRPr lang="en-US" sz="2400" b="1" dirty="0">
              <a:ea typeface="Times New Roman"/>
              <a:cs typeface="Arial"/>
            </a:endParaRPr>
          </a:p>
          <a:p>
            <a:pPr marL="0" lvl="0" indent="0" algn="just" rtl="0">
              <a:lnSpc>
                <a:spcPct val="115000"/>
              </a:lnSpc>
              <a:buNone/>
            </a:pPr>
            <a:endParaRPr lang="en-US" b="1" dirty="0" smtClean="0">
              <a:solidFill>
                <a:srgbClr val="000000"/>
              </a:solidFill>
              <a:latin typeface="Times New Roman"/>
              <a:ea typeface="Times New Roman"/>
              <a:cs typeface="Arial"/>
            </a:endParaRPr>
          </a:p>
          <a:p>
            <a:pPr marL="0" lvl="0" indent="0" algn="just" rtl="0">
              <a:lnSpc>
                <a:spcPct val="115000"/>
              </a:lnSpc>
              <a:buNone/>
            </a:pPr>
            <a:r>
              <a:rPr lang="en-US" b="1" dirty="0" smtClean="0">
                <a:solidFill>
                  <a:srgbClr val="000000"/>
                </a:solidFill>
                <a:latin typeface="Times New Roman"/>
                <a:ea typeface="Times New Roman"/>
                <a:cs typeface="Arial"/>
              </a:rPr>
              <a:t>Staff </a:t>
            </a:r>
            <a:r>
              <a:rPr lang="en-US" b="1" dirty="0">
                <a:solidFill>
                  <a:srgbClr val="000000"/>
                </a:solidFill>
                <a:latin typeface="Times New Roman"/>
                <a:ea typeface="Times New Roman"/>
                <a:cs typeface="Arial"/>
              </a:rPr>
              <a:t>Nurses                                                            Head nurse </a:t>
            </a:r>
          </a:p>
          <a:p>
            <a:endParaRPr lang="ar-EG" dirty="0"/>
          </a:p>
        </p:txBody>
      </p:sp>
    </p:spTree>
    <p:extLst>
      <p:ext uri="{BB962C8B-B14F-4D97-AF65-F5344CB8AC3E}">
        <p14:creationId xmlns:p14="http://schemas.microsoft.com/office/powerpoint/2010/main" val="14837893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623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838200" y="970840"/>
            <a:ext cx="6934200" cy="4052391"/>
          </a:xfrm>
          <a:prstGeom prst="rect">
            <a:avLst/>
          </a:prstGeom>
          <a:noFill/>
          <a:ln w="9525">
            <a:noFill/>
            <a:miter lim="800000"/>
            <a:headEnd/>
            <a:tailEnd/>
          </a:ln>
        </p:spPr>
        <p:txBody>
          <a:bodyPr wrap="square">
            <a:spAutoFit/>
          </a:bodyPr>
          <a:lstStyle/>
          <a:p>
            <a:pPr marL="457200" indent="-457200" eaLnBrk="0" fontAlgn="base" hangingPunct="0">
              <a:spcBef>
                <a:spcPts val="1000"/>
              </a:spcBef>
              <a:spcAft>
                <a:spcPct val="0"/>
              </a:spcAft>
              <a:buSzPct val="100000"/>
              <a:buFont typeface="Courier New" pitchFamily="49" charset="0"/>
              <a:buChar char="o"/>
              <a:defRPr/>
            </a:pPr>
            <a:r>
              <a:rPr lang="en-US" sz="3200" b="1" dirty="0" smtClean="0">
                <a:solidFill>
                  <a:prstClr val="black"/>
                </a:solidFill>
                <a:ea typeface="Segoe UI" pitchFamily="34" charset="0"/>
                <a:cs typeface="Segoe UI" pitchFamily="34" charset="0"/>
              </a:rPr>
              <a:t>Definition</a:t>
            </a:r>
            <a:endParaRPr lang="en-US" sz="3200" b="1" dirty="0" smtClean="0">
              <a:solidFill>
                <a:prstClr val="black"/>
              </a:solidFill>
              <a:ea typeface="Segoe UI" pitchFamily="34" charset="0"/>
              <a:cs typeface="Segoe UI" pitchFamily="34" charset="0"/>
            </a:endParaRPr>
          </a:p>
          <a:p>
            <a:pPr marL="457200" indent="-457200" eaLnBrk="0" fontAlgn="base" hangingPunct="0">
              <a:spcBef>
                <a:spcPts val="1000"/>
              </a:spcBef>
              <a:spcAft>
                <a:spcPct val="0"/>
              </a:spcAft>
              <a:buSzPct val="100000"/>
              <a:buFont typeface="Courier New" pitchFamily="49" charset="0"/>
              <a:buChar char="o"/>
              <a:defRPr/>
            </a:pPr>
            <a:r>
              <a:rPr lang="en-US" sz="3200" b="1" dirty="0" smtClean="0">
                <a:solidFill>
                  <a:prstClr val="black"/>
                </a:solidFill>
                <a:ea typeface="Segoe UI" pitchFamily="34" charset="0"/>
                <a:cs typeface="Segoe UI" pitchFamily="34" charset="0"/>
                <a:sym typeface="Symbol" pitchFamily="18" charset="2"/>
              </a:rPr>
              <a:t>Purposes</a:t>
            </a:r>
          </a:p>
          <a:p>
            <a:pPr marL="457200" indent="-457200" eaLnBrk="0" fontAlgn="base" hangingPunct="0">
              <a:spcBef>
                <a:spcPts val="1000"/>
              </a:spcBef>
              <a:spcAft>
                <a:spcPct val="0"/>
              </a:spcAft>
              <a:buSzPct val="100000"/>
              <a:buFont typeface="Courier New" pitchFamily="49" charset="0"/>
              <a:buChar char="o"/>
              <a:defRPr/>
            </a:pPr>
            <a:r>
              <a:rPr lang="en-US" sz="3200" b="1" dirty="0" smtClean="0">
                <a:solidFill>
                  <a:prstClr val="black"/>
                </a:solidFill>
                <a:ea typeface="Segoe UI" pitchFamily="34" charset="0"/>
                <a:cs typeface="Segoe UI" pitchFamily="34" charset="0"/>
              </a:rPr>
              <a:t>Points to be included in </a:t>
            </a:r>
            <a:r>
              <a:rPr lang="en-US" sz="3200" b="1" dirty="0">
                <a:solidFill>
                  <a:prstClr val="black"/>
                </a:solidFill>
                <a:ea typeface="Segoe UI" pitchFamily="34" charset="0"/>
                <a:cs typeface="Segoe UI" pitchFamily="34" charset="0"/>
              </a:rPr>
              <a:t>running commentary  </a:t>
            </a:r>
            <a:r>
              <a:rPr lang="en-US" sz="3200" b="1" dirty="0" smtClean="0">
                <a:solidFill>
                  <a:prstClr val="black"/>
                </a:solidFill>
                <a:ea typeface="Segoe UI" pitchFamily="34" charset="0"/>
                <a:cs typeface="Segoe UI" pitchFamily="34" charset="0"/>
              </a:rPr>
              <a:t>record</a:t>
            </a:r>
          </a:p>
          <a:p>
            <a:pPr marL="457200" indent="-457200" eaLnBrk="0" fontAlgn="base" hangingPunct="0">
              <a:spcBef>
                <a:spcPts val="1000"/>
              </a:spcBef>
              <a:spcAft>
                <a:spcPct val="0"/>
              </a:spcAft>
              <a:buSzPct val="100000"/>
              <a:buFont typeface="Courier New" pitchFamily="49" charset="0"/>
              <a:buChar char="o"/>
              <a:defRPr/>
            </a:pPr>
            <a:r>
              <a:rPr lang="en-US" sz="3200" b="1" dirty="0" smtClean="0">
                <a:solidFill>
                  <a:prstClr val="black"/>
                </a:solidFill>
                <a:ea typeface="Segoe UI" pitchFamily="34" charset="0"/>
                <a:cs typeface="Segoe UI" pitchFamily="34" charset="0"/>
                <a:sym typeface="Symbol" pitchFamily="18" charset="2"/>
              </a:rPr>
              <a:t>Guidelines for running commentary  record</a:t>
            </a:r>
          </a:p>
          <a:p>
            <a:pPr marL="457200" indent="-457200" eaLnBrk="0" fontAlgn="base" hangingPunct="0">
              <a:spcBef>
                <a:spcPts val="1000"/>
              </a:spcBef>
              <a:spcAft>
                <a:spcPct val="0"/>
              </a:spcAft>
              <a:buSzPct val="100000"/>
              <a:buFont typeface="Courier New" pitchFamily="49" charset="0"/>
              <a:buChar char="o"/>
              <a:defRPr/>
            </a:pPr>
            <a:r>
              <a:rPr lang="en-US" sz="3200" b="1" dirty="0" smtClean="0">
                <a:solidFill>
                  <a:prstClr val="black"/>
                </a:solidFill>
                <a:ea typeface="Segoe UI" pitchFamily="34" charset="0"/>
                <a:cs typeface="Segoe UI" pitchFamily="34" charset="0"/>
                <a:sym typeface="Symbol" pitchFamily="18" charset="2"/>
              </a:rPr>
              <a:t>Examples </a:t>
            </a:r>
          </a:p>
        </p:txBody>
      </p:sp>
      <p:sp>
        <p:nvSpPr>
          <p:cNvPr id="8" name="Pentagon 7"/>
          <p:cNvSpPr/>
          <p:nvPr/>
        </p:nvSpPr>
        <p:spPr>
          <a:xfrm flipH="1">
            <a:off x="5791200" y="214290"/>
            <a:ext cx="3209956" cy="107157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4400" dirty="0" smtClean="0">
                <a:solidFill>
                  <a:schemeClr val="bg1"/>
                </a:solidFill>
                <a:effectLst>
                  <a:outerShdw blurRad="38100" dist="38100" dir="2700000" algn="tl">
                    <a:srgbClr val="000000">
                      <a:alpha val="43137"/>
                    </a:srgbClr>
                  </a:outerShdw>
                </a:effectLst>
                <a:latin typeface="+mj-lt"/>
                <a:sym typeface="Symbol" pitchFamily="18" charset="2"/>
              </a:rPr>
              <a:t>OUTLINE</a:t>
            </a:r>
            <a:endParaRPr lang="ar-EG" sz="4400" dirty="0">
              <a:solidFill>
                <a:schemeClr val="bg1"/>
              </a:solidFill>
              <a:effectLst>
                <a:outerShdw blurRad="38100" dist="38100" dir="2700000" algn="tl">
                  <a:srgbClr val="000000">
                    <a:alpha val="43137"/>
                  </a:srgbClr>
                </a:outerShdw>
              </a:effectLst>
              <a:latin typeface="+mj-lt"/>
              <a:sym typeface="Symbol" pitchFamily="18" charset="2"/>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5295900"/>
            <a:ext cx="3048000" cy="1409700"/>
          </a:xfrm>
          <a:prstGeom prst="rect">
            <a:avLst/>
          </a:prstGeom>
        </p:spPr>
      </p:pic>
    </p:spTree>
    <p:extLst>
      <p:ext uri="{BB962C8B-B14F-4D97-AF65-F5344CB8AC3E}">
        <p14:creationId xmlns:p14="http://schemas.microsoft.com/office/powerpoint/2010/main" val="2248233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1446053" y="2076215"/>
            <a:ext cx="7316947" cy="3416320"/>
          </a:xfrm>
          <a:prstGeom prst="rect">
            <a:avLst/>
          </a:prstGeom>
          <a:noFill/>
          <a:ln w="9525">
            <a:noFill/>
            <a:miter lim="800000"/>
            <a:headEnd/>
            <a:tailEnd/>
          </a:ln>
        </p:spPr>
        <p:txBody>
          <a:bodyPr wrap="square">
            <a:spAutoFit/>
          </a:bodyPr>
          <a:lstStyle/>
          <a:p>
            <a:pPr marL="342900" lvl="0" indent="-342900" algn="just">
              <a:spcBef>
                <a:spcPct val="20000"/>
              </a:spcBef>
            </a:pPr>
            <a:r>
              <a:rPr lang="en-US" sz="3200" b="1" dirty="0" smtClean="0">
                <a:solidFill>
                  <a:prstClr val="black"/>
                </a:solidFill>
              </a:rPr>
              <a:t>“	</a:t>
            </a:r>
            <a:r>
              <a:rPr lang="en-US" sz="3600" b="1" dirty="0" smtClean="0">
                <a:solidFill>
                  <a:prstClr val="black"/>
                </a:solidFill>
              </a:rPr>
              <a:t>Running commentary are narrative descriptions for some incidents which </a:t>
            </a:r>
            <a:r>
              <a:rPr lang="en-US" sz="3600" b="1" u="sng" dirty="0" smtClean="0">
                <a:solidFill>
                  <a:prstClr val="black"/>
                </a:solidFill>
              </a:rPr>
              <a:t>describe behavior, personality traits, presence or absence of skills and understanding”</a:t>
            </a:r>
            <a:endParaRPr lang="en-US" sz="3600" b="1" u="sng" dirty="0">
              <a:solidFill>
                <a:prstClr val="black"/>
              </a:solidFill>
            </a:endParaRPr>
          </a:p>
        </p:txBody>
      </p:sp>
      <p:sp>
        <p:nvSpPr>
          <p:cNvPr id="8" name="Pentagon 7"/>
          <p:cNvSpPr/>
          <p:nvPr/>
        </p:nvSpPr>
        <p:spPr>
          <a:xfrm flipH="1">
            <a:off x="4953000" y="214290"/>
            <a:ext cx="4048156" cy="107157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4400" dirty="0">
                <a:solidFill>
                  <a:schemeClr val="bg1"/>
                </a:solidFill>
                <a:effectLst>
                  <a:outerShdw blurRad="38100" dist="38100" dir="2700000" algn="tl">
                    <a:srgbClr val="000000">
                      <a:alpha val="43137"/>
                    </a:srgbClr>
                  </a:outerShdw>
                </a:effectLst>
                <a:latin typeface="+mj-lt"/>
                <a:sym typeface="Symbol" pitchFamily="18" charset="2"/>
              </a:rPr>
              <a:t>DEFINITION</a:t>
            </a:r>
            <a:endParaRPr lang="ar-EG" sz="4400" dirty="0">
              <a:solidFill>
                <a:schemeClr val="bg1"/>
              </a:solidFill>
              <a:effectLst>
                <a:outerShdw blurRad="38100" dist="38100" dir="2700000" algn="tl">
                  <a:srgbClr val="000000">
                    <a:alpha val="43137"/>
                  </a:srgbClr>
                </a:outerShdw>
              </a:effectLst>
              <a:latin typeface="+mj-lt"/>
              <a:sym typeface="Symbol" pitchFamily="18" charset="2"/>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98" y="3382462"/>
            <a:ext cx="3150998" cy="3333750"/>
          </a:xfrm>
          <a:prstGeom prst="rect">
            <a:avLst/>
          </a:prstGeom>
        </p:spPr>
      </p:pic>
    </p:spTree>
    <p:extLst>
      <p:ext uri="{BB962C8B-B14F-4D97-AF65-F5344CB8AC3E}">
        <p14:creationId xmlns:p14="http://schemas.microsoft.com/office/powerpoint/2010/main" val="2382670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800131" y="1981200"/>
            <a:ext cx="8201025" cy="4524315"/>
          </a:xfrm>
          <a:prstGeom prst="rect">
            <a:avLst/>
          </a:prstGeom>
          <a:noFill/>
          <a:ln w="9525">
            <a:noFill/>
            <a:miter lim="800000"/>
            <a:headEnd/>
            <a:tailEnd/>
          </a:ln>
        </p:spPr>
        <p:txBody>
          <a:bodyPr wrap="square">
            <a:spAutoFit/>
          </a:bodyPr>
          <a:lstStyle/>
          <a:p>
            <a:pPr marL="571500" indent="-571500" algn="just">
              <a:spcBef>
                <a:spcPct val="20000"/>
              </a:spcBef>
              <a:buFont typeface="Courier New" pitchFamily="49" charset="0"/>
              <a:buChar char="o"/>
            </a:pPr>
            <a:r>
              <a:rPr lang="en-US" sz="3600" b="1" dirty="0" smtClean="0">
                <a:solidFill>
                  <a:prstClr val="black"/>
                </a:solidFill>
              </a:rPr>
              <a:t>It </a:t>
            </a:r>
            <a:r>
              <a:rPr lang="en-US" sz="3600" b="1" dirty="0">
                <a:solidFill>
                  <a:prstClr val="black"/>
                </a:solidFill>
              </a:rPr>
              <a:t>serves as a basis for </a:t>
            </a:r>
            <a:r>
              <a:rPr lang="en-US" sz="3600" b="1" u="sng" dirty="0" smtClean="0">
                <a:solidFill>
                  <a:prstClr val="black"/>
                </a:solidFill>
              </a:rPr>
              <a:t>evaluation</a:t>
            </a:r>
            <a:r>
              <a:rPr lang="en-US" sz="3600" b="1" u="sng" dirty="0">
                <a:solidFill>
                  <a:prstClr val="black"/>
                </a:solidFill>
              </a:rPr>
              <a:t>.</a:t>
            </a:r>
          </a:p>
          <a:p>
            <a:pPr marL="571500" indent="-571500" algn="just">
              <a:spcBef>
                <a:spcPct val="20000"/>
              </a:spcBef>
              <a:buFont typeface="Courier New" pitchFamily="49" charset="0"/>
              <a:buChar char="o"/>
            </a:pPr>
            <a:r>
              <a:rPr lang="en-US" sz="3600" b="1" dirty="0">
                <a:solidFill>
                  <a:prstClr val="black"/>
                </a:solidFill>
              </a:rPr>
              <a:t>It serves  as an </a:t>
            </a:r>
            <a:r>
              <a:rPr lang="en-US" sz="3600" b="1" u="sng" dirty="0">
                <a:solidFill>
                  <a:prstClr val="black"/>
                </a:solidFill>
              </a:rPr>
              <a:t>aid to </a:t>
            </a:r>
            <a:r>
              <a:rPr lang="en-US" sz="3600" b="1" u="sng" dirty="0" smtClean="0">
                <a:solidFill>
                  <a:prstClr val="black"/>
                </a:solidFill>
              </a:rPr>
              <a:t>memory</a:t>
            </a:r>
            <a:r>
              <a:rPr lang="en-US" sz="3600" b="1" u="sng" dirty="0">
                <a:solidFill>
                  <a:prstClr val="black"/>
                </a:solidFill>
              </a:rPr>
              <a:t>.</a:t>
            </a:r>
          </a:p>
          <a:p>
            <a:pPr marL="571500" indent="-571500" algn="just">
              <a:spcBef>
                <a:spcPct val="20000"/>
              </a:spcBef>
              <a:buFont typeface="Courier New" pitchFamily="49" charset="0"/>
              <a:buChar char="o"/>
            </a:pPr>
            <a:r>
              <a:rPr lang="en-US" sz="3600" b="1" dirty="0">
                <a:solidFill>
                  <a:prstClr val="black"/>
                </a:solidFill>
              </a:rPr>
              <a:t>Creates  </a:t>
            </a:r>
            <a:r>
              <a:rPr lang="en-US" sz="3600" b="1" u="sng" dirty="0">
                <a:solidFill>
                  <a:prstClr val="black"/>
                </a:solidFill>
              </a:rPr>
              <a:t>awareness of </a:t>
            </a:r>
            <a:r>
              <a:rPr lang="en-US" sz="3600" b="1" u="sng" dirty="0" smtClean="0">
                <a:solidFill>
                  <a:prstClr val="black"/>
                </a:solidFill>
              </a:rPr>
              <a:t>problems.</a:t>
            </a:r>
            <a:endParaRPr lang="en-US" sz="3600" b="1" u="sng" dirty="0">
              <a:solidFill>
                <a:prstClr val="black"/>
              </a:solidFill>
            </a:endParaRPr>
          </a:p>
          <a:p>
            <a:pPr marL="571500" indent="-571500" algn="just">
              <a:spcBef>
                <a:spcPct val="20000"/>
              </a:spcBef>
              <a:buFont typeface="Courier New" pitchFamily="49" charset="0"/>
              <a:buChar char="o"/>
            </a:pPr>
            <a:r>
              <a:rPr lang="en-US" sz="3600" b="1" dirty="0">
                <a:solidFill>
                  <a:prstClr val="black"/>
                </a:solidFill>
              </a:rPr>
              <a:t>Allows for practice of </a:t>
            </a:r>
            <a:r>
              <a:rPr lang="en-US" sz="3600" b="1" u="sng" dirty="0">
                <a:solidFill>
                  <a:prstClr val="black"/>
                </a:solidFill>
              </a:rPr>
              <a:t>decision making</a:t>
            </a:r>
          </a:p>
          <a:p>
            <a:pPr marL="571500" indent="-571500" algn="just">
              <a:spcBef>
                <a:spcPct val="20000"/>
              </a:spcBef>
              <a:buFont typeface="Courier New" pitchFamily="49" charset="0"/>
              <a:buChar char="o"/>
            </a:pPr>
            <a:r>
              <a:rPr lang="en-US" sz="3600" b="1" dirty="0">
                <a:solidFill>
                  <a:prstClr val="black"/>
                </a:solidFill>
              </a:rPr>
              <a:t>It serves as an </a:t>
            </a:r>
            <a:r>
              <a:rPr lang="en-US" sz="3600" b="1" u="sng" dirty="0">
                <a:solidFill>
                  <a:prstClr val="black"/>
                </a:solidFill>
              </a:rPr>
              <a:t>aid  to clarify statements and </a:t>
            </a:r>
            <a:r>
              <a:rPr lang="en-US" sz="3600" b="1" u="sng" dirty="0" smtClean="0">
                <a:solidFill>
                  <a:prstClr val="black"/>
                </a:solidFill>
              </a:rPr>
              <a:t>issues</a:t>
            </a:r>
            <a:r>
              <a:rPr lang="en-US" sz="3600" b="1" dirty="0">
                <a:solidFill>
                  <a:prstClr val="black"/>
                </a:solidFill>
              </a:rPr>
              <a:t>.</a:t>
            </a:r>
          </a:p>
          <a:p>
            <a:pPr marL="571500" indent="-571500" algn="just">
              <a:spcBef>
                <a:spcPct val="20000"/>
              </a:spcBef>
              <a:buFont typeface="Courier New" pitchFamily="49" charset="0"/>
              <a:buChar char="o"/>
            </a:pPr>
            <a:endParaRPr lang="en-US" sz="3600" b="1" dirty="0">
              <a:solidFill>
                <a:prstClr val="black"/>
              </a:solidFill>
            </a:endParaRPr>
          </a:p>
        </p:txBody>
      </p:sp>
      <p:sp>
        <p:nvSpPr>
          <p:cNvPr id="8" name="Pentagon 7"/>
          <p:cNvSpPr/>
          <p:nvPr/>
        </p:nvSpPr>
        <p:spPr>
          <a:xfrm flipH="1">
            <a:off x="4953000" y="214290"/>
            <a:ext cx="4048156" cy="107157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4400" b="1" dirty="0"/>
              <a:t>PURPOSES</a:t>
            </a:r>
            <a:endParaRPr lang="ar-EG" sz="4400" dirty="0">
              <a:solidFill>
                <a:prstClr val="white"/>
              </a:solidFill>
              <a:effectLst>
                <a:outerShdw blurRad="38100" dist="38100" dir="2700000" algn="tl">
                  <a:srgbClr val="000000">
                    <a:alpha val="43137"/>
                  </a:srgbClr>
                </a:outerShdw>
              </a:effectLst>
              <a:latin typeface="Bernard MT Condensed" pitchFamily="18" charset="0"/>
              <a:sym typeface="Symbol" pitchFamily="18" charset="2"/>
            </a:endParaRPr>
          </a:p>
        </p:txBody>
      </p:sp>
    </p:spTree>
    <p:extLst>
      <p:ext uri="{BB962C8B-B14F-4D97-AF65-F5344CB8AC3E}">
        <p14:creationId xmlns:p14="http://schemas.microsoft.com/office/powerpoint/2010/main" val="3289828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lide(from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slide(from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slide(from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slide(fromLeft)">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slide(fromLeft)">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714374" y="1447800"/>
            <a:ext cx="8286781" cy="5706177"/>
          </a:xfrm>
          <a:prstGeom prst="rect">
            <a:avLst/>
          </a:prstGeom>
          <a:noFill/>
          <a:ln w="9525">
            <a:noFill/>
            <a:miter lim="800000"/>
            <a:headEnd/>
            <a:tailEnd/>
          </a:ln>
        </p:spPr>
        <p:txBody>
          <a:bodyPr wrap="square">
            <a:spAutoFit/>
          </a:bodyPr>
          <a:lstStyle/>
          <a:p>
            <a:pPr marL="457200" indent="-457200" algn="just">
              <a:spcBef>
                <a:spcPct val="20000"/>
              </a:spcBef>
              <a:buFont typeface="Courier New" pitchFamily="49" charset="0"/>
              <a:buChar char="o"/>
            </a:pPr>
            <a:r>
              <a:rPr lang="en-US" sz="3200" b="1" dirty="0" smtClean="0">
                <a:solidFill>
                  <a:prstClr val="black"/>
                </a:solidFill>
              </a:rPr>
              <a:t>It is skills </a:t>
            </a:r>
            <a:r>
              <a:rPr lang="en-US" sz="3200" b="1" dirty="0">
                <a:solidFill>
                  <a:prstClr val="black"/>
                </a:solidFill>
              </a:rPr>
              <a:t>in </a:t>
            </a:r>
            <a:r>
              <a:rPr lang="en-US" sz="3200" b="1" u="sng" dirty="0">
                <a:solidFill>
                  <a:prstClr val="black"/>
                </a:solidFill>
              </a:rPr>
              <a:t>assessing</a:t>
            </a:r>
            <a:r>
              <a:rPr lang="en-US" sz="3200" b="1" dirty="0">
                <a:solidFill>
                  <a:prstClr val="black"/>
                </a:solidFill>
              </a:rPr>
              <a:t> and meeting patients </a:t>
            </a:r>
            <a:r>
              <a:rPr lang="en-US" sz="3200" b="1" dirty="0" smtClean="0">
                <a:solidFill>
                  <a:prstClr val="black"/>
                </a:solidFill>
              </a:rPr>
              <a:t>needs.</a:t>
            </a:r>
            <a:endParaRPr lang="en-US" sz="3200" b="1"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Ability </a:t>
            </a:r>
            <a:r>
              <a:rPr lang="en-US" sz="3200" b="1" dirty="0" smtClean="0">
                <a:solidFill>
                  <a:prstClr val="black"/>
                </a:solidFill>
              </a:rPr>
              <a:t>for </a:t>
            </a:r>
            <a:r>
              <a:rPr lang="en-US" sz="3200" b="1" u="sng" dirty="0" smtClean="0">
                <a:solidFill>
                  <a:prstClr val="black"/>
                </a:solidFill>
              </a:rPr>
              <a:t>planning, organizing </a:t>
            </a:r>
            <a:r>
              <a:rPr lang="en-US" sz="3200" b="1" u="sng" dirty="0">
                <a:solidFill>
                  <a:prstClr val="black"/>
                </a:solidFill>
              </a:rPr>
              <a:t>and </a:t>
            </a:r>
            <a:r>
              <a:rPr lang="en-US" sz="3200" b="1" u="sng" dirty="0" smtClean="0">
                <a:solidFill>
                  <a:prstClr val="black"/>
                </a:solidFill>
              </a:rPr>
              <a:t>controlling.</a:t>
            </a:r>
            <a:endParaRPr lang="en-US" sz="3200" b="1" u="sng"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Ability to </a:t>
            </a:r>
            <a:r>
              <a:rPr lang="en-US" sz="3200" b="1" u="sng" dirty="0">
                <a:solidFill>
                  <a:prstClr val="black"/>
                </a:solidFill>
              </a:rPr>
              <a:t>motivate the </a:t>
            </a:r>
            <a:r>
              <a:rPr lang="en-US" sz="3200" b="1" u="sng" dirty="0" smtClean="0">
                <a:solidFill>
                  <a:prstClr val="black"/>
                </a:solidFill>
              </a:rPr>
              <a:t>staff.</a:t>
            </a:r>
            <a:endParaRPr lang="en-US" sz="3200" b="1" u="sng" dirty="0">
              <a:solidFill>
                <a:prstClr val="black"/>
              </a:solidFill>
            </a:endParaRPr>
          </a:p>
          <a:p>
            <a:pPr marL="457200" indent="-457200" algn="just">
              <a:spcBef>
                <a:spcPct val="20000"/>
              </a:spcBef>
              <a:buFont typeface="Courier New" pitchFamily="49" charset="0"/>
              <a:buChar char="o"/>
            </a:pPr>
            <a:r>
              <a:rPr lang="en-US" sz="3200" b="1" u="sng" dirty="0">
                <a:solidFill>
                  <a:prstClr val="black"/>
                </a:solidFill>
              </a:rPr>
              <a:t>Safety measures </a:t>
            </a:r>
            <a:r>
              <a:rPr lang="en-US" sz="3200" b="1" dirty="0">
                <a:solidFill>
                  <a:prstClr val="black"/>
                </a:solidFill>
              </a:rPr>
              <a:t>for </a:t>
            </a:r>
            <a:r>
              <a:rPr lang="en-US" sz="3200" b="1" dirty="0" smtClean="0">
                <a:solidFill>
                  <a:prstClr val="black"/>
                </a:solidFill>
              </a:rPr>
              <a:t>patients.</a:t>
            </a:r>
            <a:endParaRPr lang="en-US" sz="3200" b="1"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Assuring </a:t>
            </a:r>
            <a:r>
              <a:rPr lang="en-US" sz="3200" b="1" u="sng" dirty="0">
                <a:solidFill>
                  <a:prstClr val="black"/>
                </a:solidFill>
              </a:rPr>
              <a:t>professional </a:t>
            </a:r>
            <a:r>
              <a:rPr lang="en-US" sz="3200" b="1" u="sng" dirty="0" smtClean="0">
                <a:solidFill>
                  <a:prstClr val="black"/>
                </a:solidFill>
              </a:rPr>
              <a:t>responsibility.</a:t>
            </a:r>
            <a:endParaRPr lang="en-US" sz="3200" b="1" u="sng"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Effort in </a:t>
            </a:r>
            <a:r>
              <a:rPr lang="en-US" sz="3200" b="1" u="sng" dirty="0">
                <a:solidFill>
                  <a:prstClr val="black"/>
                </a:solidFill>
              </a:rPr>
              <a:t>self </a:t>
            </a:r>
            <a:r>
              <a:rPr lang="en-US" sz="3200" b="1" u="sng" dirty="0" smtClean="0">
                <a:solidFill>
                  <a:prstClr val="black"/>
                </a:solidFill>
              </a:rPr>
              <a:t>development.</a:t>
            </a:r>
            <a:endParaRPr lang="en-US" sz="3200" b="1" u="sng" dirty="0">
              <a:solidFill>
                <a:prstClr val="black"/>
              </a:solidFill>
            </a:endParaRPr>
          </a:p>
          <a:p>
            <a:pPr marL="457200" indent="-457200" algn="just">
              <a:spcBef>
                <a:spcPct val="20000"/>
              </a:spcBef>
              <a:buFont typeface="Courier New" pitchFamily="49" charset="0"/>
              <a:buChar char="o"/>
            </a:pPr>
            <a:r>
              <a:rPr lang="en-US" sz="3200" b="1" u="sng" dirty="0">
                <a:solidFill>
                  <a:prstClr val="black"/>
                </a:solidFill>
              </a:rPr>
              <a:t>Developing and training the </a:t>
            </a:r>
            <a:r>
              <a:rPr lang="en-US" sz="3200" b="1" u="sng" dirty="0" smtClean="0">
                <a:solidFill>
                  <a:prstClr val="black"/>
                </a:solidFill>
              </a:rPr>
              <a:t>employees.</a:t>
            </a:r>
            <a:endParaRPr lang="en-US" sz="3200" b="1" u="sng" dirty="0">
              <a:solidFill>
                <a:prstClr val="black"/>
              </a:solidFill>
            </a:endParaRPr>
          </a:p>
          <a:p>
            <a:pPr marL="457200" indent="-457200" algn="just">
              <a:spcBef>
                <a:spcPct val="20000"/>
              </a:spcBef>
              <a:buFont typeface="Courier New" pitchFamily="49" charset="0"/>
              <a:buChar char="o"/>
            </a:pPr>
            <a:endParaRPr lang="en-US" sz="3200" b="1" dirty="0">
              <a:solidFill>
                <a:prstClr val="black"/>
              </a:solidFill>
            </a:endParaRPr>
          </a:p>
        </p:txBody>
      </p:sp>
      <p:sp>
        <p:nvSpPr>
          <p:cNvPr id="8" name="Pentagon 7"/>
          <p:cNvSpPr/>
          <p:nvPr/>
        </p:nvSpPr>
        <p:spPr>
          <a:xfrm flipH="1">
            <a:off x="990600" y="214290"/>
            <a:ext cx="8010556" cy="123351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3200" b="1" dirty="0">
                <a:latin typeface="+mj-lt"/>
              </a:rPr>
              <a:t>POINTS TO BE INCLUDEDIN  IN RUNNING COMMENTRY  RECORD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3200400"/>
            <a:ext cx="1609755" cy="2676525"/>
          </a:xfrm>
          <a:prstGeom prst="rect">
            <a:avLst/>
          </a:prstGeom>
          <a:ln>
            <a:noFill/>
          </a:ln>
          <a:effectLst>
            <a:softEdge rad="112500"/>
          </a:effectLst>
        </p:spPr>
      </p:pic>
    </p:spTree>
    <p:extLst>
      <p:ext uri="{BB962C8B-B14F-4D97-AF65-F5344CB8AC3E}">
        <p14:creationId xmlns:p14="http://schemas.microsoft.com/office/powerpoint/2010/main" val="245977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lide(from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slide(from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slide(from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slide(fromLeft)">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slide(fromLeft)">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slide(fromLeft)">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slide(fromLeft)">
                                      <p:cBhvr>
                                        <p:cTn id="41" dur="500"/>
                                        <p:tgtEl>
                                          <p:spTgt spid="4">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500"/>
                                        <p:tgtEl>
                                          <p:spTgt spid="4">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609600" y="2438400"/>
            <a:ext cx="8048626" cy="4031873"/>
          </a:xfrm>
          <a:prstGeom prst="rect">
            <a:avLst/>
          </a:prstGeom>
          <a:noFill/>
          <a:ln w="9525">
            <a:noFill/>
            <a:miter lim="800000"/>
            <a:headEnd/>
            <a:tailEnd/>
          </a:ln>
        </p:spPr>
        <p:txBody>
          <a:bodyPr wrap="square">
            <a:spAutoFit/>
          </a:bodyPr>
          <a:lstStyle/>
          <a:p>
            <a:pPr marL="457200" indent="-457200" algn="just">
              <a:spcBef>
                <a:spcPct val="20000"/>
              </a:spcBef>
              <a:buFont typeface="Courier New" pitchFamily="49" charset="0"/>
              <a:buChar char="o"/>
            </a:pPr>
            <a:r>
              <a:rPr lang="en-US" sz="3200" b="1" u="sng" dirty="0" smtClean="0">
                <a:solidFill>
                  <a:prstClr val="black"/>
                </a:solidFill>
              </a:rPr>
              <a:t>Team work.</a:t>
            </a:r>
            <a:endParaRPr lang="en-US" sz="3200" b="1" u="sng" dirty="0">
              <a:solidFill>
                <a:prstClr val="black"/>
              </a:solidFill>
            </a:endParaRPr>
          </a:p>
          <a:p>
            <a:pPr marL="457200" indent="-457200" algn="just">
              <a:spcBef>
                <a:spcPct val="20000"/>
              </a:spcBef>
              <a:buFont typeface="Courier New" pitchFamily="49" charset="0"/>
              <a:buChar char="o"/>
            </a:pPr>
            <a:r>
              <a:rPr lang="en-US" sz="3200" b="1" dirty="0" smtClean="0">
                <a:solidFill>
                  <a:prstClr val="black"/>
                </a:solidFill>
              </a:rPr>
              <a:t>Ready  and quick in </a:t>
            </a:r>
            <a:r>
              <a:rPr lang="en-US" sz="3200" b="1" u="sng" dirty="0" smtClean="0">
                <a:solidFill>
                  <a:prstClr val="black"/>
                </a:solidFill>
              </a:rPr>
              <a:t>reporting.</a:t>
            </a:r>
            <a:endParaRPr lang="en-US" sz="3200" b="1" u="sng" dirty="0">
              <a:solidFill>
                <a:prstClr val="black"/>
              </a:solidFill>
            </a:endParaRPr>
          </a:p>
          <a:p>
            <a:pPr marL="457200" indent="-457200" algn="just">
              <a:spcBef>
                <a:spcPct val="20000"/>
              </a:spcBef>
              <a:buFont typeface="Courier New" pitchFamily="49" charset="0"/>
              <a:buChar char="o"/>
            </a:pPr>
            <a:r>
              <a:rPr lang="en-US" sz="3200" b="1" u="sng" dirty="0" smtClean="0">
                <a:solidFill>
                  <a:prstClr val="black"/>
                </a:solidFill>
              </a:rPr>
              <a:t>Manner </a:t>
            </a:r>
            <a:r>
              <a:rPr lang="en-US" sz="3200" b="1" u="sng" dirty="0">
                <a:solidFill>
                  <a:prstClr val="black"/>
                </a:solidFill>
              </a:rPr>
              <a:t>and </a:t>
            </a:r>
            <a:r>
              <a:rPr lang="en-US" sz="3200" b="1" u="sng" dirty="0" smtClean="0">
                <a:solidFill>
                  <a:prstClr val="black"/>
                </a:solidFill>
              </a:rPr>
              <a:t>appearance.</a:t>
            </a:r>
            <a:endParaRPr lang="en-US" sz="3200" b="1" u="sng" dirty="0">
              <a:solidFill>
                <a:prstClr val="black"/>
              </a:solidFill>
            </a:endParaRPr>
          </a:p>
          <a:p>
            <a:pPr marL="457200" indent="-457200" algn="just">
              <a:spcBef>
                <a:spcPct val="20000"/>
              </a:spcBef>
              <a:buFont typeface="Courier New" pitchFamily="49" charset="0"/>
              <a:buChar char="o"/>
            </a:pPr>
            <a:r>
              <a:rPr lang="en-US" sz="3200" b="1" dirty="0" smtClean="0">
                <a:solidFill>
                  <a:prstClr val="black"/>
                </a:solidFill>
              </a:rPr>
              <a:t>Accuracy </a:t>
            </a:r>
            <a:r>
              <a:rPr lang="en-US" sz="3200" b="1" dirty="0">
                <a:solidFill>
                  <a:prstClr val="black"/>
                </a:solidFill>
              </a:rPr>
              <a:t>for </a:t>
            </a:r>
            <a:r>
              <a:rPr lang="en-US" sz="3200" b="1" u="sng" dirty="0">
                <a:solidFill>
                  <a:prstClr val="black"/>
                </a:solidFill>
              </a:rPr>
              <a:t>evaluation of employees </a:t>
            </a:r>
            <a:r>
              <a:rPr lang="en-US" sz="3200" b="1" u="sng" dirty="0" smtClean="0">
                <a:solidFill>
                  <a:prstClr val="black"/>
                </a:solidFill>
              </a:rPr>
              <a:t>efficiently.</a:t>
            </a:r>
            <a:endParaRPr lang="en-US" sz="3200" b="1" u="sng" dirty="0">
              <a:solidFill>
                <a:prstClr val="black"/>
              </a:solidFill>
            </a:endParaRPr>
          </a:p>
          <a:p>
            <a:pPr marL="457200" indent="-457200" algn="just">
              <a:spcBef>
                <a:spcPct val="20000"/>
              </a:spcBef>
              <a:buFont typeface="Courier New" pitchFamily="49" charset="0"/>
              <a:buChar char="o"/>
            </a:pPr>
            <a:r>
              <a:rPr lang="en-US" sz="3200" b="1" u="sng" dirty="0" smtClean="0">
                <a:solidFill>
                  <a:prstClr val="black"/>
                </a:solidFill>
              </a:rPr>
              <a:t>Skills</a:t>
            </a:r>
            <a:r>
              <a:rPr lang="en-US" sz="3200" b="1" dirty="0" smtClean="0">
                <a:solidFill>
                  <a:prstClr val="black"/>
                </a:solidFill>
              </a:rPr>
              <a:t> </a:t>
            </a:r>
            <a:r>
              <a:rPr lang="en-US" sz="3200" b="1" dirty="0">
                <a:solidFill>
                  <a:prstClr val="black"/>
                </a:solidFill>
              </a:rPr>
              <a:t>in meeting </a:t>
            </a:r>
            <a:r>
              <a:rPr lang="en-US" sz="3200" b="1" u="sng" dirty="0">
                <a:solidFill>
                  <a:prstClr val="black"/>
                </a:solidFill>
              </a:rPr>
              <a:t>emergency </a:t>
            </a:r>
            <a:r>
              <a:rPr lang="en-US" sz="3200" b="1" u="sng" dirty="0" smtClean="0">
                <a:solidFill>
                  <a:prstClr val="black"/>
                </a:solidFill>
              </a:rPr>
              <a:t>situations</a:t>
            </a:r>
            <a:r>
              <a:rPr lang="en-US" sz="3200" b="1" u="sng" dirty="0">
                <a:solidFill>
                  <a:prstClr val="black"/>
                </a:solidFill>
              </a:rPr>
              <a:t>.</a:t>
            </a:r>
          </a:p>
          <a:p>
            <a:pPr marL="457200" indent="-457200" algn="just">
              <a:spcBef>
                <a:spcPct val="20000"/>
              </a:spcBef>
              <a:buFont typeface="Courier New" pitchFamily="49" charset="0"/>
              <a:buChar char="o"/>
            </a:pPr>
            <a:endParaRPr lang="en-US" sz="3200" b="1" dirty="0">
              <a:solidFill>
                <a:prstClr val="black"/>
              </a:solidFill>
            </a:endParaRPr>
          </a:p>
        </p:txBody>
      </p:sp>
      <p:sp>
        <p:nvSpPr>
          <p:cNvPr id="8" name="Pentagon 7"/>
          <p:cNvSpPr/>
          <p:nvPr/>
        </p:nvSpPr>
        <p:spPr>
          <a:xfrm flipH="1">
            <a:off x="875913" y="214290"/>
            <a:ext cx="8010556" cy="123351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3200" b="1" dirty="0"/>
              <a:t>POINTS TO BE INCLUDEDIN  IN RUNNING COMMENTRY  RECORD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447800"/>
            <a:ext cx="2257069" cy="2295525"/>
          </a:xfrm>
          <a:prstGeom prst="rect">
            <a:avLst/>
          </a:prstGeom>
        </p:spPr>
      </p:pic>
    </p:spTree>
    <p:extLst>
      <p:ext uri="{BB962C8B-B14F-4D97-AF65-F5344CB8AC3E}">
        <p14:creationId xmlns:p14="http://schemas.microsoft.com/office/powerpoint/2010/main" val="2806973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714374" y="1447800"/>
            <a:ext cx="8286781" cy="4327338"/>
          </a:xfrm>
          <a:prstGeom prst="rect">
            <a:avLst/>
          </a:prstGeom>
          <a:noFill/>
          <a:ln w="9525">
            <a:noFill/>
            <a:miter lim="800000"/>
            <a:headEnd/>
            <a:tailEnd/>
          </a:ln>
        </p:spPr>
        <p:txBody>
          <a:bodyPr wrap="square">
            <a:spAutoFit/>
          </a:bodyPr>
          <a:lstStyle/>
          <a:p>
            <a:pPr marL="457200" indent="-457200" algn="just">
              <a:spcBef>
                <a:spcPct val="20000"/>
              </a:spcBef>
              <a:buFont typeface="Courier New" pitchFamily="49" charset="0"/>
              <a:buChar char="o"/>
            </a:pPr>
            <a:r>
              <a:rPr lang="en-US" sz="3200" b="1" dirty="0">
                <a:solidFill>
                  <a:prstClr val="black"/>
                </a:solidFill>
              </a:rPr>
              <a:t>Record should include the </a:t>
            </a:r>
            <a:r>
              <a:rPr lang="en-US" sz="3200" b="1" u="sng" dirty="0">
                <a:solidFill>
                  <a:prstClr val="black"/>
                </a:solidFill>
              </a:rPr>
              <a:t>personal data </a:t>
            </a:r>
            <a:r>
              <a:rPr lang="en-US" sz="3200" b="1" dirty="0">
                <a:solidFill>
                  <a:prstClr val="black"/>
                </a:solidFill>
              </a:rPr>
              <a:t>of the head </a:t>
            </a:r>
            <a:r>
              <a:rPr lang="en-US" sz="3200" b="1" dirty="0" smtClean="0">
                <a:solidFill>
                  <a:prstClr val="black"/>
                </a:solidFill>
              </a:rPr>
              <a:t>nurse.</a:t>
            </a:r>
            <a:endParaRPr lang="en-US" sz="3200" b="1"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Statement should be based on </a:t>
            </a:r>
            <a:r>
              <a:rPr lang="en-US" sz="3200" b="1" u="sng" dirty="0">
                <a:solidFill>
                  <a:prstClr val="black"/>
                </a:solidFill>
              </a:rPr>
              <a:t>planned or incidental observation </a:t>
            </a:r>
            <a:r>
              <a:rPr lang="en-US" sz="3200" b="1" u="sng" dirty="0" smtClean="0">
                <a:solidFill>
                  <a:prstClr val="black"/>
                </a:solidFill>
              </a:rPr>
              <a:t>only</a:t>
            </a:r>
            <a:r>
              <a:rPr lang="en-US" sz="3200" b="1" u="sng" dirty="0">
                <a:solidFill>
                  <a:prstClr val="black"/>
                </a:solidFill>
              </a:rPr>
              <a:t>.</a:t>
            </a:r>
          </a:p>
          <a:p>
            <a:pPr marL="457200" indent="-457200" algn="just">
              <a:spcBef>
                <a:spcPct val="20000"/>
              </a:spcBef>
              <a:buFont typeface="Courier New" pitchFamily="49" charset="0"/>
              <a:buChar char="o"/>
            </a:pPr>
            <a:r>
              <a:rPr lang="en-US" sz="3200" b="1" dirty="0">
                <a:solidFill>
                  <a:prstClr val="black"/>
                </a:solidFill>
              </a:rPr>
              <a:t>Statement should be recorded </a:t>
            </a:r>
            <a:r>
              <a:rPr lang="en-US" sz="3200" b="1" u="sng" dirty="0">
                <a:solidFill>
                  <a:prstClr val="black"/>
                </a:solidFill>
              </a:rPr>
              <a:t>as soon s possible after the </a:t>
            </a:r>
            <a:r>
              <a:rPr lang="en-US" sz="3200" b="1" u="sng" dirty="0" smtClean="0">
                <a:solidFill>
                  <a:prstClr val="black"/>
                </a:solidFill>
              </a:rPr>
              <a:t>incident</a:t>
            </a:r>
            <a:r>
              <a:rPr lang="en-US" sz="3200" b="1" dirty="0" smtClean="0">
                <a:solidFill>
                  <a:prstClr val="black"/>
                </a:solidFill>
              </a:rPr>
              <a:t>, before </a:t>
            </a:r>
            <a:r>
              <a:rPr lang="en-US" sz="3200" b="1" dirty="0">
                <a:solidFill>
                  <a:prstClr val="black"/>
                </a:solidFill>
              </a:rPr>
              <a:t>the details have </a:t>
            </a:r>
            <a:r>
              <a:rPr lang="en-US" sz="3200" b="1" dirty="0" smtClean="0">
                <a:solidFill>
                  <a:prstClr val="black"/>
                </a:solidFill>
              </a:rPr>
              <a:t>blurred</a:t>
            </a:r>
            <a:r>
              <a:rPr lang="en-US" sz="3200" b="1" dirty="0">
                <a:solidFill>
                  <a:prstClr val="black"/>
                </a:solidFill>
              </a:rPr>
              <a:t>.</a:t>
            </a:r>
          </a:p>
          <a:p>
            <a:pPr algn="just">
              <a:spcBef>
                <a:spcPct val="20000"/>
              </a:spcBef>
            </a:pPr>
            <a:endParaRPr lang="en-US" sz="3200" b="1" dirty="0">
              <a:solidFill>
                <a:prstClr val="black"/>
              </a:solidFill>
            </a:endParaRPr>
          </a:p>
        </p:txBody>
      </p:sp>
      <p:sp>
        <p:nvSpPr>
          <p:cNvPr id="8" name="Pentagon 7"/>
          <p:cNvSpPr/>
          <p:nvPr/>
        </p:nvSpPr>
        <p:spPr>
          <a:xfrm flipH="1">
            <a:off x="990600" y="214290"/>
            <a:ext cx="8010556" cy="123351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3200" b="1" dirty="0"/>
              <a:t>POINTS TO BE INCLUDEDIN  IN RUNNING COMMENTRY  RECORD</a:t>
            </a:r>
          </a:p>
        </p:txBody>
      </p:sp>
    </p:spTree>
    <p:extLst>
      <p:ext uri="{BB962C8B-B14F-4D97-AF65-F5344CB8AC3E}">
        <p14:creationId xmlns:p14="http://schemas.microsoft.com/office/powerpoint/2010/main" val="3919662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684805" y="2133600"/>
            <a:ext cx="8286781" cy="4228850"/>
          </a:xfrm>
          <a:prstGeom prst="rect">
            <a:avLst/>
          </a:prstGeom>
          <a:noFill/>
          <a:ln w="9525">
            <a:noFill/>
            <a:miter lim="800000"/>
            <a:headEnd/>
            <a:tailEnd/>
          </a:ln>
        </p:spPr>
        <p:txBody>
          <a:bodyPr wrap="square">
            <a:spAutoFit/>
          </a:bodyPr>
          <a:lstStyle/>
          <a:p>
            <a:pPr marL="457200" indent="-457200" algn="just">
              <a:spcBef>
                <a:spcPct val="20000"/>
              </a:spcBef>
              <a:buFont typeface="Courier New" pitchFamily="49" charset="0"/>
              <a:buChar char="o"/>
            </a:pPr>
            <a:r>
              <a:rPr lang="en-US" sz="3200" b="1" dirty="0" smtClean="0">
                <a:solidFill>
                  <a:prstClr val="black"/>
                </a:solidFill>
              </a:rPr>
              <a:t>Each </a:t>
            </a:r>
            <a:r>
              <a:rPr lang="en-US" sz="3200" b="1" dirty="0">
                <a:solidFill>
                  <a:prstClr val="black"/>
                </a:solidFill>
              </a:rPr>
              <a:t>note should be written with </a:t>
            </a:r>
            <a:r>
              <a:rPr lang="en-US" sz="3200" b="1" u="sng" dirty="0">
                <a:solidFill>
                  <a:prstClr val="black"/>
                </a:solidFill>
              </a:rPr>
              <a:t>date and </a:t>
            </a:r>
            <a:r>
              <a:rPr lang="en-US" sz="3200" b="1" u="sng" dirty="0" smtClean="0">
                <a:solidFill>
                  <a:prstClr val="black"/>
                </a:solidFill>
              </a:rPr>
              <a:t>time, sequence </a:t>
            </a:r>
            <a:r>
              <a:rPr lang="en-US" sz="3200" b="1" u="sng" dirty="0">
                <a:solidFill>
                  <a:prstClr val="black"/>
                </a:solidFill>
              </a:rPr>
              <a:t>of date  may be informative to recall the incident </a:t>
            </a:r>
            <a:r>
              <a:rPr lang="en-US" sz="3200" b="1" dirty="0">
                <a:solidFill>
                  <a:prstClr val="black"/>
                </a:solidFill>
              </a:rPr>
              <a:t>,when the entire records are </a:t>
            </a:r>
            <a:r>
              <a:rPr lang="en-US" sz="3200" b="1" dirty="0" smtClean="0">
                <a:solidFill>
                  <a:prstClr val="black"/>
                </a:solidFill>
              </a:rPr>
              <a:t>reviewed.</a:t>
            </a:r>
            <a:endParaRPr lang="en-US" sz="3200" b="1"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Statements should include what was heard or seen only, not </a:t>
            </a:r>
            <a:r>
              <a:rPr lang="en-US" sz="3200" b="1" u="sng" dirty="0">
                <a:solidFill>
                  <a:prstClr val="black"/>
                </a:solidFill>
              </a:rPr>
              <a:t>based on </a:t>
            </a:r>
            <a:r>
              <a:rPr lang="en-US" sz="3200" b="1" u="sng" dirty="0" smtClean="0">
                <a:solidFill>
                  <a:prstClr val="black"/>
                </a:solidFill>
              </a:rPr>
              <a:t>opinion.</a:t>
            </a:r>
            <a:endParaRPr lang="en-US" sz="3200" b="1" u="sng"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Comments that have to be recorded should be </a:t>
            </a:r>
            <a:r>
              <a:rPr lang="en-US" sz="3200" b="1" u="sng" dirty="0">
                <a:solidFill>
                  <a:prstClr val="black"/>
                </a:solidFill>
              </a:rPr>
              <a:t>described as you have </a:t>
            </a:r>
            <a:r>
              <a:rPr lang="en-US" sz="3200" b="1" u="sng" dirty="0" smtClean="0">
                <a:solidFill>
                  <a:prstClr val="black"/>
                </a:solidFill>
              </a:rPr>
              <a:t>heard </a:t>
            </a:r>
            <a:r>
              <a:rPr lang="en-US" sz="3200" b="1" dirty="0">
                <a:solidFill>
                  <a:prstClr val="black"/>
                </a:solidFill>
              </a:rPr>
              <a:t>in closed in</a:t>
            </a:r>
            <a:r>
              <a:rPr lang="en-US" sz="3200" b="1" dirty="0" smtClean="0">
                <a:solidFill>
                  <a:prstClr val="black"/>
                </a:solidFill>
              </a:rPr>
              <a:t>…</a:t>
            </a:r>
            <a:endParaRPr lang="en-US" sz="3200" b="1" dirty="0">
              <a:solidFill>
                <a:prstClr val="black"/>
              </a:solidFill>
            </a:endParaRPr>
          </a:p>
        </p:txBody>
      </p:sp>
      <p:sp>
        <p:nvSpPr>
          <p:cNvPr id="8" name="Pentagon 7"/>
          <p:cNvSpPr/>
          <p:nvPr/>
        </p:nvSpPr>
        <p:spPr>
          <a:xfrm flipH="1">
            <a:off x="990600" y="214290"/>
            <a:ext cx="8010556" cy="138591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3200" b="1" dirty="0"/>
              <a:t>GUIDELINES FOR RUNNING COMMENTRY RECORD</a:t>
            </a:r>
          </a:p>
        </p:txBody>
      </p:sp>
    </p:spTree>
    <p:extLst>
      <p:ext uri="{BB962C8B-B14F-4D97-AF65-F5344CB8AC3E}">
        <p14:creationId xmlns:p14="http://schemas.microsoft.com/office/powerpoint/2010/main" val="1142412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714374" y="1828800"/>
            <a:ext cx="8286781" cy="4721292"/>
          </a:xfrm>
          <a:prstGeom prst="rect">
            <a:avLst/>
          </a:prstGeom>
          <a:noFill/>
          <a:ln w="9525">
            <a:noFill/>
            <a:miter lim="800000"/>
            <a:headEnd/>
            <a:tailEnd/>
          </a:ln>
        </p:spPr>
        <p:txBody>
          <a:bodyPr wrap="square">
            <a:spAutoFit/>
          </a:bodyPr>
          <a:lstStyle/>
          <a:p>
            <a:pPr marL="457200" indent="-457200" algn="just">
              <a:spcBef>
                <a:spcPct val="20000"/>
              </a:spcBef>
              <a:buFont typeface="Courier New" pitchFamily="49" charset="0"/>
              <a:buChar char="o"/>
            </a:pPr>
            <a:r>
              <a:rPr lang="en-US" sz="3200" b="1" dirty="0" smtClean="0">
                <a:solidFill>
                  <a:prstClr val="black"/>
                </a:solidFill>
              </a:rPr>
              <a:t>Record should have sufficient </a:t>
            </a:r>
            <a:r>
              <a:rPr lang="en-US" sz="3200" b="1" dirty="0">
                <a:solidFill>
                  <a:prstClr val="black"/>
                </a:solidFill>
              </a:rPr>
              <a:t>number of </a:t>
            </a:r>
            <a:r>
              <a:rPr lang="en-US" sz="3200" b="1" dirty="0" smtClean="0">
                <a:solidFill>
                  <a:prstClr val="black"/>
                </a:solidFill>
              </a:rPr>
              <a:t>anecdotes (or narratives) to </a:t>
            </a:r>
            <a:r>
              <a:rPr lang="en-US" sz="3200" b="1" dirty="0">
                <a:solidFill>
                  <a:prstClr val="black"/>
                </a:solidFill>
              </a:rPr>
              <a:t>determine the characteristic </a:t>
            </a:r>
            <a:r>
              <a:rPr lang="en-US" sz="3200" b="1" u="sng" dirty="0">
                <a:solidFill>
                  <a:prstClr val="black"/>
                </a:solidFill>
              </a:rPr>
              <a:t>behavior of the </a:t>
            </a:r>
            <a:r>
              <a:rPr lang="en-US" sz="3200" b="1" u="sng" dirty="0" smtClean="0">
                <a:solidFill>
                  <a:prstClr val="black"/>
                </a:solidFill>
              </a:rPr>
              <a:t>individual</a:t>
            </a:r>
            <a:r>
              <a:rPr lang="en-US" sz="3200" b="1" u="sng" dirty="0">
                <a:solidFill>
                  <a:prstClr val="black"/>
                </a:solidFill>
              </a:rPr>
              <a:t>.</a:t>
            </a:r>
          </a:p>
          <a:p>
            <a:pPr marL="457200" indent="-457200" algn="just">
              <a:spcBef>
                <a:spcPct val="20000"/>
              </a:spcBef>
              <a:buFont typeface="Courier New" pitchFamily="49" charset="0"/>
              <a:buChar char="o"/>
            </a:pPr>
            <a:r>
              <a:rPr lang="en-US" sz="3200" b="1" dirty="0">
                <a:solidFill>
                  <a:prstClr val="black"/>
                </a:solidFill>
              </a:rPr>
              <a:t>All statements should be </a:t>
            </a:r>
            <a:r>
              <a:rPr lang="en-US" sz="3200" b="1" u="sng" dirty="0">
                <a:solidFill>
                  <a:prstClr val="black"/>
                </a:solidFill>
              </a:rPr>
              <a:t>signed</a:t>
            </a:r>
            <a:r>
              <a:rPr lang="en-US" sz="3200" b="1" dirty="0">
                <a:solidFill>
                  <a:prstClr val="black"/>
                </a:solidFill>
              </a:rPr>
              <a:t> for the person </a:t>
            </a:r>
            <a:r>
              <a:rPr lang="en-US" sz="3200" b="1" u="sng" dirty="0">
                <a:solidFill>
                  <a:prstClr val="black"/>
                </a:solidFill>
              </a:rPr>
              <a:t>who writes </a:t>
            </a:r>
            <a:r>
              <a:rPr lang="en-US" sz="3200" b="1" dirty="0">
                <a:solidFill>
                  <a:prstClr val="black"/>
                </a:solidFill>
              </a:rPr>
              <a:t>and by the person who is </a:t>
            </a:r>
            <a:r>
              <a:rPr lang="en-US" sz="3200" b="1" u="sng" dirty="0">
                <a:solidFill>
                  <a:prstClr val="black"/>
                </a:solidFill>
              </a:rPr>
              <a:t>written </a:t>
            </a:r>
            <a:r>
              <a:rPr lang="en-US" sz="3200" b="1" u="sng" dirty="0" smtClean="0">
                <a:solidFill>
                  <a:prstClr val="black"/>
                </a:solidFill>
              </a:rPr>
              <a:t>about.</a:t>
            </a:r>
            <a:endParaRPr lang="en-US" sz="3200" b="1" u="sng" dirty="0">
              <a:solidFill>
                <a:prstClr val="black"/>
              </a:solidFill>
            </a:endParaRPr>
          </a:p>
          <a:p>
            <a:pPr marL="457200" indent="-457200" algn="just">
              <a:spcBef>
                <a:spcPct val="20000"/>
              </a:spcBef>
              <a:buFont typeface="Courier New" pitchFamily="49" charset="0"/>
              <a:buChar char="o"/>
            </a:pPr>
            <a:r>
              <a:rPr lang="en-US" sz="3200" b="1" dirty="0">
                <a:solidFill>
                  <a:prstClr val="black"/>
                </a:solidFill>
              </a:rPr>
              <a:t>Observations should be recorded at least </a:t>
            </a:r>
            <a:r>
              <a:rPr lang="en-US" sz="3200" b="1" u="sng" dirty="0">
                <a:solidFill>
                  <a:prstClr val="black"/>
                </a:solidFill>
              </a:rPr>
              <a:t>once in two weeks </a:t>
            </a:r>
            <a:r>
              <a:rPr lang="en-US" sz="3200" b="1" dirty="0">
                <a:solidFill>
                  <a:prstClr val="black"/>
                </a:solidFill>
              </a:rPr>
              <a:t>and when </a:t>
            </a:r>
            <a:r>
              <a:rPr lang="en-US" sz="3200" b="1" dirty="0" smtClean="0">
                <a:solidFill>
                  <a:prstClr val="black"/>
                </a:solidFill>
              </a:rPr>
              <a:t>ever </a:t>
            </a:r>
            <a:r>
              <a:rPr lang="en-US" sz="3200" b="1" dirty="0">
                <a:solidFill>
                  <a:prstClr val="black"/>
                </a:solidFill>
              </a:rPr>
              <a:t>incidents </a:t>
            </a:r>
            <a:r>
              <a:rPr lang="en-US" sz="3200" b="1" dirty="0" smtClean="0">
                <a:solidFill>
                  <a:prstClr val="black"/>
                </a:solidFill>
              </a:rPr>
              <a:t>occur</a:t>
            </a:r>
            <a:r>
              <a:rPr lang="en-US" sz="3200" b="1" dirty="0">
                <a:solidFill>
                  <a:prstClr val="black"/>
                </a:solidFill>
              </a:rPr>
              <a:t>.</a:t>
            </a:r>
          </a:p>
        </p:txBody>
      </p:sp>
      <p:sp>
        <p:nvSpPr>
          <p:cNvPr id="8" name="Pentagon 7"/>
          <p:cNvSpPr/>
          <p:nvPr/>
        </p:nvSpPr>
        <p:spPr>
          <a:xfrm flipH="1">
            <a:off x="990600" y="214290"/>
            <a:ext cx="8010556" cy="1385910"/>
          </a:xfrm>
          <a:prstGeom prst="homePlate">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0800000" scaled="1"/>
            <a:tileRect/>
          </a:gradFill>
          <a:ln>
            <a:solidFill>
              <a:schemeClr val="bg1"/>
            </a:solidFill>
          </a:ln>
          <a:effectLst>
            <a:outerShdw blurRad="40000" dist="23000" dir="5400000" rotWithShape="0">
              <a:srgbClr val="000000">
                <a:alpha val="35000"/>
              </a:srgbClr>
            </a:outerShdw>
            <a:reflection blurRad="6350" stA="52000" endA="300" endPos="35000" dir="5400000" sy="-100000" algn="bl" rotWithShape="0"/>
          </a:effectLst>
          <a:scene3d>
            <a:camera prst="orthographicFront"/>
            <a:lightRig rig="threePt" dir="t"/>
          </a:scene3d>
          <a:sp3d>
            <a:bevelT w="152400" h="50800" prst="softRound"/>
          </a:sp3d>
        </p:spPr>
        <p:style>
          <a:lnRef idx="1">
            <a:schemeClr val="accent4"/>
          </a:lnRef>
          <a:fillRef idx="3">
            <a:schemeClr val="accent4"/>
          </a:fillRef>
          <a:effectRef idx="2">
            <a:schemeClr val="accent4"/>
          </a:effectRef>
          <a:fontRef idx="minor">
            <a:schemeClr val="lt1"/>
          </a:fontRef>
        </p:style>
        <p:txBody>
          <a:bodyPr rtlCol="1" anchor="ctr">
            <a:sp3d extrusionH="57150">
              <a:bevelT w="69850" h="38100" prst="cross"/>
            </a:sp3d>
          </a:bodyPr>
          <a:lstStyle/>
          <a:p>
            <a:pPr algn="ctr" eaLnBrk="0" fontAlgn="base" hangingPunct="0">
              <a:lnSpc>
                <a:spcPct val="150000"/>
              </a:lnSpc>
              <a:spcBef>
                <a:spcPts val="1000"/>
              </a:spcBef>
              <a:spcAft>
                <a:spcPct val="0"/>
              </a:spcAft>
              <a:buClr>
                <a:srgbClr val="FFCCFF"/>
              </a:buClr>
              <a:buSzPct val="200000"/>
              <a:buFont typeface="Wingdings" pitchFamily="2" charset="2"/>
              <a:buNone/>
              <a:defRPr/>
            </a:pPr>
            <a:r>
              <a:rPr lang="en-US" sz="3200" b="1" dirty="0">
                <a:latin typeface="+mj-lt"/>
              </a:rPr>
              <a:t>GUIDELINES FOR RUNNING COMMENTRY RECORD</a:t>
            </a:r>
          </a:p>
        </p:txBody>
      </p:sp>
    </p:spTree>
    <p:extLst>
      <p:ext uri="{BB962C8B-B14F-4D97-AF65-F5344CB8AC3E}">
        <p14:creationId xmlns:p14="http://schemas.microsoft.com/office/powerpoint/2010/main" val="1807975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1579</TotalTime>
  <Words>1010</Words>
  <Application>Microsoft Office PowerPoint</Application>
  <PresentationFormat>On-screen Show (4:3)</PresentationFormat>
  <Paragraphs>95</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Running commentary </vt:lpstr>
      <vt:lpstr>Example 2 :  </vt:lpstr>
      <vt:lpstr>Example :3 </vt:lpstr>
      <vt:lpstr>Example:  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ANECDOTAL RECORD</dc:title>
  <dc:creator>Dr. Mariam</dc:creator>
  <cp:lastModifiedBy>Lenovo</cp:lastModifiedBy>
  <cp:revision>39</cp:revision>
  <dcterms:created xsi:type="dcterms:W3CDTF">2006-08-16T00:00:00Z</dcterms:created>
  <dcterms:modified xsi:type="dcterms:W3CDTF">2018-08-13T16:18:32Z</dcterms:modified>
</cp:coreProperties>
</file>