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sldIdLst>
    <p:sldId id="312" r:id="rId2"/>
    <p:sldId id="314" r:id="rId3"/>
    <p:sldId id="330" r:id="rId4"/>
    <p:sldId id="313" r:id="rId5"/>
    <p:sldId id="281" r:id="rId6"/>
    <p:sldId id="315" r:id="rId7"/>
    <p:sldId id="317" r:id="rId8"/>
    <p:sldId id="321" r:id="rId9"/>
    <p:sldId id="326" r:id="rId10"/>
    <p:sldId id="327" r:id="rId11"/>
    <p:sldId id="320" r:id="rId12"/>
    <p:sldId id="324" r:id="rId13"/>
    <p:sldId id="322" r:id="rId14"/>
    <p:sldId id="325" r:id="rId15"/>
    <p:sldId id="328" r:id="rId16"/>
    <p:sldId id="299" r:id="rId17"/>
    <p:sldId id="303" r:id="rId18"/>
    <p:sldId id="339" r:id="rId19"/>
    <p:sldId id="305" r:id="rId20"/>
    <p:sldId id="340" r:id="rId21"/>
    <p:sldId id="306" r:id="rId22"/>
    <p:sldId id="307" r:id="rId23"/>
    <p:sldId id="308" r:id="rId24"/>
    <p:sldId id="341" r:id="rId25"/>
    <p:sldId id="309" r:id="rId26"/>
    <p:sldId id="310" r:id="rId27"/>
    <p:sldId id="311" r:id="rId28"/>
    <p:sldId id="331" r:id="rId29"/>
    <p:sldId id="342" r:id="rId30"/>
    <p:sldId id="332" r:id="rId31"/>
    <p:sldId id="333" r:id="rId32"/>
    <p:sldId id="334" r:id="rId33"/>
    <p:sldId id="335" r:id="rId34"/>
    <p:sldId id="336" r:id="rId35"/>
    <p:sldId id="337" r:id="rId36"/>
    <p:sldId id="338" r:id="rId37"/>
    <p:sldId id="283" r:id="rId38"/>
    <p:sldId id="284" r:id="rId39"/>
    <p:sldId id="285" r:id="rId40"/>
    <p:sldId id="286" r:id="rId41"/>
    <p:sldId id="287" r:id="rId42"/>
    <p:sldId id="289" r:id="rId43"/>
    <p:sldId id="297" r:id="rId44"/>
    <p:sldId id="298" r:id="rId45"/>
    <p:sldId id="329" r:id="rId4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9" autoAdjust="0"/>
    <p:restoredTop sz="94660"/>
  </p:normalViewPr>
  <p:slideViewPr>
    <p:cSldViewPr>
      <p:cViewPr varScale="1">
        <p:scale>
          <a:sx n="65" d="100"/>
          <a:sy n="65" d="100"/>
        </p:scale>
        <p:origin x="-14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D22F4ED9-F2B8-417E-BCA8-5800339F86B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453AFA36-37B2-49EE-8883-80E4CCA4980D}" type="datetimeFigureOut">
              <a:rPr lang="en-US"/>
              <a:pPr>
                <a:defRPr/>
              </a:pPr>
              <a:t>8/13/2018</a:t>
            </a:fld>
            <a:endParaRPr lang="en-US"/>
          </a:p>
        </p:txBody>
      </p:sp>
    </p:spTree>
    <p:extLst>
      <p:ext uri="{BB962C8B-B14F-4D97-AF65-F5344CB8AC3E}">
        <p14:creationId xmlns:p14="http://schemas.microsoft.com/office/powerpoint/2010/main" val="4039742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0181789-A04B-4310-AF56-83491173563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F65D3032-64EA-45AF-9796-5987F1755376}" type="datetimeFigureOut">
              <a:rPr lang="en-US"/>
              <a:pPr>
                <a:defRPr/>
              </a:pPr>
              <a:t>8/13/2018</a:t>
            </a:fld>
            <a:endParaRPr lang="en-US"/>
          </a:p>
        </p:txBody>
      </p:sp>
    </p:spTree>
    <p:extLst>
      <p:ext uri="{BB962C8B-B14F-4D97-AF65-F5344CB8AC3E}">
        <p14:creationId xmlns:p14="http://schemas.microsoft.com/office/powerpoint/2010/main" val="3818904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9701ACC-9912-4B25-95EA-D2433D65ADC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43459013-6DD3-4D18-9D33-41B64AEA8565}" type="datetimeFigureOut">
              <a:rPr lang="en-US"/>
              <a:pPr>
                <a:defRPr/>
              </a:pPr>
              <a:t>8/13/2018</a:t>
            </a:fld>
            <a:endParaRPr lang="en-US"/>
          </a:p>
        </p:txBody>
      </p:sp>
    </p:spTree>
    <p:extLst>
      <p:ext uri="{BB962C8B-B14F-4D97-AF65-F5344CB8AC3E}">
        <p14:creationId xmlns:p14="http://schemas.microsoft.com/office/powerpoint/2010/main" val="379799920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4D201D6-0830-4B03-A44A-0A780CF4B59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C67FFB98-AAB4-4813-8279-071525DBE75D}" type="datetimeFigureOut">
              <a:rPr lang="en-US"/>
              <a:pPr>
                <a:defRPr/>
              </a:pPr>
              <a:t>8/13/2018</a:t>
            </a:fld>
            <a:endParaRPr lang="en-US"/>
          </a:p>
        </p:txBody>
      </p:sp>
    </p:spTree>
    <p:extLst>
      <p:ext uri="{BB962C8B-B14F-4D97-AF65-F5344CB8AC3E}">
        <p14:creationId xmlns:p14="http://schemas.microsoft.com/office/powerpoint/2010/main" val="423753966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5BD599FF-E15B-47ED-A5D7-BB8EC7AEFB6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F3EF6F69-985D-4381-8BE7-2229F5D9D77A}" type="datetimeFigureOut">
              <a:rPr lang="en-US"/>
              <a:pPr>
                <a:defRPr/>
              </a:pPr>
              <a:t>8/13/2018</a:t>
            </a:fld>
            <a:endParaRPr lang="en-US"/>
          </a:p>
        </p:txBody>
      </p:sp>
    </p:spTree>
    <p:extLst>
      <p:ext uri="{BB962C8B-B14F-4D97-AF65-F5344CB8AC3E}">
        <p14:creationId xmlns:p14="http://schemas.microsoft.com/office/powerpoint/2010/main" val="248989140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F66462AD-57F2-41DA-A078-7572BE83C654}"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64C5C6BB-1E0C-4918-9CE6-7DFCB9591B6B}" type="datetimeFigureOut">
              <a:rPr lang="en-US"/>
              <a:pPr>
                <a:defRPr/>
              </a:pPr>
              <a:t>8/13/2018</a:t>
            </a:fld>
            <a:endParaRPr lang="en-US"/>
          </a:p>
        </p:txBody>
      </p:sp>
    </p:spTree>
    <p:extLst>
      <p:ext uri="{BB962C8B-B14F-4D97-AF65-F5344CB8AC3E}">
        <p14:creationId xmlns:p14="http://schemas.microsoft.com/office/powerpoint/2010/main" val="289568728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C4D5BBA1-7199-4D3F-B06C-66307DC7E495}"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BAB48C30-893E-40EF-B9B8-C38BCB13516C}" type="datetimeFigureOut">
              <a:rPr lang="en-US"/>
              <a:pPr>
                <a:defRPr/>
              </a:pPr>
              <a:t>8/13/2018</a:t>
            </a:fld>
            <a:endParaRPr lang="en-US"/>
          </a:p>
        </p:txBody>
      </p:sp>
    </p:spTree>
    <p:extLst>
      <p:ext uri="{BB962C8B-B14F-4D97-AF65-F5344CB8AC3E}">
        <p14:creationId xmlns:p14="http://schemas.microsoft.com/office/powerpoint/2010/main" val="334990988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B442DDE0-D479-462A-800C-58B2FEA1EFC0}"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913C77CF-32B0-4308-A268-05C90A4F574D}" type="datetimeFigureOut">
              <a:rPr lang="en-US"/>
              <a:pPr>
                <a:defRPr/>
              </a:pPr>
              <a:t>8/13/2018</a:t>
            </a:fld>
            <a:endParaRPr lang="en-US"/>
          </a:p>
        </p:txBody>
      </p:sp>
    </p:spTree>
    <p:extLst>
      <p:ext uri="{BB962C8B-B14F-4D97-AF65-F5344CB8AC3E}">
        <p14:creationId xmlns:p14="http://schemas.microsoft.com/office/powerpoint/2010/main" val="272321568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9730E85-2F15-41C7-B980-CA84BF68BE65}"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41CB91B5-12BC-4F56-805C-D5AD9A7756F1}" type="datetimeFigureOut">
              <a:rPr lang="en-US"/>
              <a:pPr>
                <a:defRPr/>
              </a:pPr>
              <a:t>8/13/2018</a:t>
            </a:fld>
            <a:endParaRPr lang="en-US"/>
          </a:p>
        </p:txBody>
      </p:sp>
    </p:spTree>
    <p:extLst>
      <p:ext uri="{BB962C8B-B14F-4D97-AF65-F5344CB8AC3E}">
        <p14:creationId xmlns:p14="http://schemas.microsoft.com/office/powerpoint/2010/main" val="102492526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491EC325-A334-487E-A04C-3BE4B000AF20}"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8ED71B57-6908-459C-96D9-7DA13708B464}" type="datetimeFigureOut">
              <a:rPr lang="en-US"/>
              <a:pPr>
                <a:defRPr/>
              </a:pPr>
              <a:t>8/13/2018</a:t>
            </a:fld>
            <a:endParaRPr lang="en-US"/>
          </a:p>
        </p:txBody>
      </p:sp>
    </p:spTree>
    <p:extLst>
      <p:ext uri="{BB962C8B-B14F-4D97-AF65-F5344CB8AC3E}">
        <p14:creationId xmlns:p14="http://schemas.microsoft.com/office/powerpoint/2010/main" val="350161874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91F3938F-0267-481C-B7C5-8EEC8E17B455}"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50D086BE-5979-4F09-A529-18ACD9F09337}" type="datetimeFigureOut">
              <a:rPr lang="en-US"/>
              <a:pPr>
                <a:defRPr/>
              </a:pPr>
              <a:t>8/13/2018</a:t>
            </a:fld>
            <a:endParaRPr lang="en-US"/>
          </a:p>
        </p:txBody>
      </p:sp>
    </p:spTree>
    <p:extLst>
      <p:ext uri="{BB962C8B-B14F-4D97-AF65-F5344CB8AC3E}">
        <p14:creationId xmlns:p14="http://schemas.microsoft.com/office/powerpoint/2010/main" val="416066577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05CDE128-FF2E-442F-AE90-6C876095F7E5}"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fld id="{9D3349A9-0785-448C-AC6B-9F7347EB7546}" type="datetimeFigureOut">
              <a:rPr lang="en-US"/>
              <a:pPr>
                <a:defRPr/>
              </a:pPr>
              <a:t>8/13/2018</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spd="slow">
    <p:push dir="u"/>
  </p:transition>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ubtitle 2"/>
          <p:cNvSpPr>
            <a:spLocks noGrp="1"/>
          </p:cNvSpPr>
          <p:nvPr>
            <p:ph type="subTitle" idx="1"/>
          </p:nvPr>
        </p:nvSpPr>
        <p:spPr>
          <a:xfrm>
            <a:off x="685800" y="4572000"/>
            <a:ext cx="6461125" cy="1066800"/>
          </a:xfrm>
        </p:spPr>
        <p:txBody>
          <a:bodyPr rtlCol="0"/>
          <a:lstStyle/>
          <a:p>
            <a:pPr eaLnBrk="1" fontAlgn="auto" hangingPunct="1">
              <a:spcAft>
                <a:spcPts val="0"/>
              </a:spcAft>
              <a:defRPr/>
            </a:pPr>
            <a:endParaRPr lang="en-US" smtClean="0"/>
          </a:p>
        </p:txBody>
      </p:sp>
      <p:pic>
        <p:nvPicPr>
          <p:cNvPr id="2052" name="Picture 5"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8305800" cy="4038600"/>
          </a:xfrm>
        </p:spPr>
        <p:txBody>
          <a:bodyPr/>
          <a:lstStyle/>
          <a:p>
            <a:pPr lvl="0" algn="ctr" eaLnBrk="1" hangingPunct="1">
              <a:lnSpc>
                <a:spcPct val="80000"/>
              </a:lnSpc>
              <a:spcBef>
                <a:spcPct val="20000"/>
              </a:spcBef>
            </a:pPr>
            <a:r>
              <a:rPr lang="en-US" dirty="0" smtClean="0">
                <a:solidFill>
                  <a:schemeClr val="tx1"/>
                </a:solidFill>
              </a:rPr>
              <a:t>Management </a:t>
            </a:r>
            <a:r>
              <a:rPr lang="en-US" dirty="0">
                <a:solidFill>
                  <a:schemeClr val="tx1"/>
                </a:solidFill>
              </a:rPr>
              <a:t>of </a:t>
            </a:r>
            <a:br>
              <a:rPr lang="en-US" dirty="0">
                <a:solidFill>
                  <a:schemeClr val="tx1"/>
                </a:solidFill>
              </a:rPr>
            </a:br>
            <a:r>
              <a:rPr lang="en-US" dirty="0" smtClean="0">
                <a:solidFill>
                  <a:schemeClr val="tx1"/>
                </a:solidFill>
              </a:rPr>
              <a:t>Nurses Notes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sz="2400" b="1" kern="0" spc="0" dirty="0" smtClean="0">
                <a:solidFill>
                  <a:schemeClr val="tx1"/>
                </a:solidFill>
                <a:latin typeface="Arial"/>
                <a:ea typeface="+mn-ea"/>
                <a:cs typeface="Arial"/>
              </a:rPr>
              <a:t>Presented </a:t>
            </a:r>
            <a:r>
              <a:rPr lang="en-US" sz="2400" b="1" kern="0" spc="0" dirty="0">
                <a:solidFill>
                  <a:schemeClr val="tx1"/>
                </a:solidFill>
                <a:latin typeface="Arial"/>
                <a:ea typeface="+mn-ea"/>
                <a:cs typeface="Arial"/>
              </a:rPr>
              <a:t>by: </a:t>
            </a:r>
            <a:br>
              <a:rPr lang="en-US" sz="2400" b="1" kern="0" spc="0" dirty="0">
                <a:solidFill>
                  <a:schemeClr val="tx1"/>
                </a:solidFill>
                <a:latin typeface="Arial"/>
                <a:ea typeface="+mn-ea"/>
                <a:cs typeface="Arial"/>
              </a:rPr>
            </a:br>
            <a:r>
              <a:rPr lang="en-US" sz="2400" b="1" kern="0" spc="0" dirty="0">
                <a:solidFill>
                  <a:schemeClr val="tx1"/>
                </a:solidFill>
                <a:latin typeface="Arial"/>
                <a:ea typeface="+mn-ea"/>
                <a:cs typeface="Arial"/>
              </a:rPr>
              <a:t>PhD.  Mariam Mohammed</a:t>
            </a:r>
            <a:br>
              <a:rPr lang="en-US" sz="2400" b="1" kern="0" spc="0" dirty="0">
                <a:solidFill>
                  <a:schemeClr val="tx1"/>
                </a:solidFill>
                <a:latin typeface="Arial"/>
                <a:ea typeface="+mn-ea"/>
                <a:cs typeface="Arial"/>
              </a:rPr>
            </a:br>
            <a:r>
              <a:rPr lang="en-US" sz="2400" b="1" kern="0" spc="0" dirty="0">
                <a:solidFill>
                  <a:schemeClr val="tx1"/>
                </a:solidFill>
                <a:latin typeface="Arial"/>
                <a:ea typeface="+mn-ea"/>
                <a:cs typeface="Arial"/>
              </a:rPr>
              <a:t>Assistant Director of Nursing </a:t>
            </a:r>
            <a:br>
              <a:rPr lang="en-US" sz="2400" b="1" kern="0" spc="0" dirty="0">
                <a:solidFill>
                  <a:schemeClr val="tx1"/>
                </a:solidFill>
                <a:latin typeface="Arial"/>
                <a:ea typeface="+mn-ea"/>
                <a:cs typeface="Arial"/>
              </a:rPr>
            </a:br>
            <a:r>
              <a:rPr lang="en-US" sz="2400" b="1" kern="0" spc="0" dirty="0">
                <a:solidFill>
                  <a:schemeClr val="tx1"/>
                </a:solidFill>
                <a:latin typeface="Arial"/>
                <a:ea typeface="+mn-ea"/>
                <a:cs typeface="Arial"/>
              </a:rPr>
              <a:t>Staff Development Unit </a:t>
            </a:r>
            <a:r>
              <a:rPr lang="en-US" sz="2400" b="1" kern="0" spc="0" dirty="0" smtClean="0">
                <a:solidFill>
                  <a:schemeClr val="tx1"/>
                </a:solidFill>
                <a:latin typeface="Arial"/>
                <a:ea typeface="+mn-ea"/>
                <a:cs typeface="Arial"/>
              </a:rPr>
              <a:t/>
            </a:r>
            <a:br>
              <a:rPr lang="en-US" sz="2400" b="1" kern="0" spc="0" dirty="0" smtClean="0">
                <a:solidFill>
                  <a:schemeClr val="tx1"/>
                </a:solidFill>
                <a:latin typeface="Arial"/>
                <a:ea typeface="+mn-ea"/>
                <a:cs typeface="Arial"/>
              </a:rPr>
            </a:br>
            <a:r>
              <a:rPr lang="en-US" sz="2400" b="1" kern="0" spc="0" dirty="0" smtClean="0">
                <a:solidFill>
                  <a:schemeClr val="tx1"/>
                </a:solidFill>
                <a:latin typeface="Arial"/>
                <a:ea typeface="+mn-ea"/>
                <a:cs typeface="Arial"/>
              </a:rPr>
              <a:t>Chest Diseases Hospital </a:t>
            </a:r>
            <a:endParaRPr lang="en-US" b="1" dirty="0">
              <a:solidFill>
                <a:schemeClr val="tx1"/>
              </a:solidFill>
            </a:endParaRPr>
          </a:p>
        </p:txBody>
      </p:sp>
    </p:spTree>
    <p:extLst>
      <p:ext uri="{BB962C8B-B14F-4D97-AF65-F5344CB8AC3E}">
        <p14:creationId xmlns:p14="http://schemas.microsoft.com/office/powerpoint/2010/main" val="75361154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32585"/>
            <a:ext cx="8001000" cy="830997"/>
          </a:xfrm>
          <a:prstGeom prst="rect">
            <a:avLst/>
          </a:prstGeom>
        </p:spPr>
        <p:txBody>
          <a:bodyPr wrap="square">
            <a:spAutoFit/>
          </a:bodyPr>
          <a:lstStyle/>
          <a:p>
            <a:pPr>
              <a:defRPr/>
            </a:pPr>
            <a:endParaRPr lang="en-US" sz="1600" b="1" dirty="0">
              <a:latin typeface="+mj-lt"/>
              <a:cs typeface="Arial" charset="0"/>
            </a:endParaRPr>
          </a:p>
          <a:p>
            <a:pPr>
              <a:defRPr/>
            </a:pPr>
            <a:endParaRPr lang="en-US" sz="1400" b="1" dirty="0">
              <a:latin typeface="+mj-lt"/>
              <a:cs typeface="Arial" charset="0"/>
            </a:endParaRPr>
          </a:p>
          <a:p>
            <a:pPr lvl="2">
              <a:defRPr/>
            </a:pPr>
            <a:endParaRPr lang="en-US" b="1" dirty="0">
              <a:latin typeface="+mj-lt"/>
              <a:cs typeface="Arial" charset="0"/>
            </a:endParaRPr>
          </a:p>
        </p:txBody>
      </p:sp>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19100" y="1295400"/>
            <a:ext cx="7810500" cy="5257800"/>
          </a:xfrm>
        </p:spPr>
        <p:txBody>
          <a:bodyPr/>
          <a:lstStyle/>
          <a:p>
            <a:pPr marL="296863" lvl="1" indent="0" eaLnBrk="1" hangingPunct="1">
              <a:spcBef>
                <a:spcPct val="0"/>
              </a:spcBef>
              <a:buClrTx/>
              <a:buNone/>
              <a:defRPr/>
            </a:pPr>
            <a:r>
              <a:rPr lang="en-US" sz="2800" b="1" u="sng" dirty="0" smtClean="0">
                <a:latin typeface="+mj-lt"/>
                <a:cs typeface="Arial" charset="0"/>
              </a:rPr>
              <a:t>2</a:t>
            </a:r>
            <a:r>
              <a:rPr lang="en-US" sz="2800" b="1" u="sng" dirty="0">
                <a:latin typeface="+mj-lt"/>
                <a:cs typeface="Arial" charset="0"/>
              </a:rPr>
              <a:t>. </a:t>
            </a:r>
            <a:r>
              <a:rPr lang="en-US" sz="2800" b="1" u="sng" dirty="0" smtClean="0">
                <a:latin typeface="+mj-lt"/>
                <a:cs typeface="Arial" charset="0"/>
              </a:rPr>
              <a:t>Conti… Accuracy</a:t>
            </a:r>
          </a:p>
          <a:p>
            <a:pPr marL="296863" lvl="1" indent="0" eaLnBrk="1" hangingPunct="1">
              <a:spcBef>
                <a:spcPct val="0"/>
              </a:spcBef>
              <a:buClrTx/>
              <a:buNone/>
              <a:defRPr/>
            </a:pPr>
            <a:endParaRPr lang="en-US" sz="2800" b="1" u="sng" dirty="0">
              <a:latin typeface="+mj-lt"/>
              <a:cs typeface="Arial" charset="0"/>
            </a:endParaRPr>
          </a:p>
          <a:p>
            <a:pPr marL="742950" indent="-457200" eaLnBrk="1" hangingPunct="1">
              <a:spcBef>
                <a:spcPct val="0"/>
              </a:spcBef>
              <a:buClrTx/>
              <a:tabLst>
                <a:tab pos="742950" algn="l"/>
              </a:tabLst>
              <a:defRPr/>
            </a:pPr>
            <a:r>
              <a:rPr lang="en-US" sz="2800" dirty="0">
                <a:latin typeface="+mj-lt"/>
                <a:cs typeface="Arial" charset="0"/>
              </a:rPr>
              <a:t> Avoid words like “good”, “average”, or “sufficient”; avoid generalizations “seems comfortable”</a:t>
            </a:r>
          </a:p>
          <a:p>
            <a:pPr marL="742950" indent="-457200" eaLnBrk="1" hangingPunct="1">
              <a:spcBef>
                <a:spcPct val="0"/>
              </a:spcBef>
              <a:buClrTx/>
              <a:tabLst>
                <a:tab pos="742950" algn="l"/>
              </a:tabLst>
              <a:defRPr/>
            </a:pPr>
            <a:r>
              <a:rPr lang="en-US" sz="2800" dirty="0" smtClean="0">
                <a:latin typeface="+mj-lt"/>
                <a:cs typeface="Arial" charset="0"/>
              </a:rPr>
              <a:t>Use </a:t>
            </a:r>
            <a:r>
              <a:rPr lang="en-US" sz="2800" dirty="0">
                <a:latin typeface="+mj-lt"/>
                <a:cs typeface="Arial" charset="0"/>
              </a:rPr>
              <a:t>correct grammar &amp; spelling.</a:t>
            </a:r>
          </a:p>
          <a:p>
            <a:pPr marL="742950" indent="-457200" eaLnBrk="1" hangingPunct="1">
              <a:spcBef>
                <a:spcPct val="0"/>
              </a:spcBef>
              <a:buClrTx/>
              <a:tabLst>
                <a:tab pos="742950" algn="l"/>
              </a:tabLst>
              <a:defRPr/>
            </a:pPr>
            <a:r>
              <a:rPr lang="en-US" sz="2800" dirty="0">
                <a:latin typeface="+mj-lt"/>
                <a:cs typeface="Arial" charset="0"/>
              </a:rPr>
              <a:t>Use only standard terminology. </a:t>
            </a:r>
          </a:p>
          <a:p>
            <a:pPr marL="742950" indent="-457200" eaLnBrk="1" hangingPunct="1">
              <a:spcBef>
                <a:spcPct val="0"/>
              </a:spcBef>
              <a:buClrTx/>
              <a:tabLst>
                <a:tab pos="742950" algn="l"/>
              </a:tabLst>
              <a:defRPr/>
            </a:pPr>
            <a:r>
              <a:rPr lang="en-US" sz="2800" dirty="0">
                <a:latin typeface="+mj-lt"/>
                <a:cs typeface="Arial" charset="0"/>
              </a:rPr>
              <a:t>Follow computer documentation guidelines</a:t>
            </a:r>
            <a:r>
              <a:rPr lang="en-US" sz="2800" dirty="0" smtClean="0">
                <a:latin typeface="+mj-lt"/>
                <a:cs typeface="Arial" charset="0"/>
              </a:rPr>
              <a:t>. ( in some unit)</a:t>
            </a:r>
            <a:endParaRPr lang="en-US" sz="2800" dirty="0">
              <a:latin typeface="+mj-lt"/>
              <a:cs typeface="Arial" charset="0"/>
            </a:endParaRPr>
          </a:p>
        </p:txBody>
      </p:sp>
      <p:sp>
        <p:nvSpPr>
          <p:cNvPr id="6" name="Title 6"/>
          <p:cNvSpPr>
            <a:spLocks noGrp="1"/>
          </p:cNvSpPr>
          <p:nvPr>
            <p:ph type="title"/>
          </p:nvPr>
        </p:nvSpPr>
        <p:spPr>
          <a:xfrm>
            <a:off x="152400" y="430640"/>
            <a:ext cx="7924800" cy="830997"/>
          </a:xfrm>
          <a:prstGeom prst="rect">
            <a:avLst/>
          </a:prstGeom>
        </p:spPr>
        <p:txBody>
          <a:bodyPr wrap="square">
            <a:spAutoFit/>
          </a:bodyPr>
          <a:lstStyle/>
          <a:p>
            <a:pPr>
              <a:defRPr/>
            </a:pPr>
            <a:r>
              <a:rPr lang="en-US" sz="4800" b="1" dirty="0" smtClean="0">
                <a:ln>
                  <a:solidFill>
                    <a:srgbClr val="C00000"/>
                  </a:solidFill>
                </a:ln>
                <a:solidFill>
                  <a:sysClr val="windowText" lastClr="000000"/>
                </a:solidFill>
                <a:cs typeface="Arial" charset="0"/>
              </a:rPr>
              <a:t>Conti….</a:t>
            </a:r>
            <a:endParaRPr lang="en-US" sz="5400" b="1" dirty="0">
              <a:ln>
                <a:solidFill>
                  <a:srgbClr val="C00000"/>
                </a:solidFill>
              </a:ln>
              <a:solidFill>
                <a:sysClr val="windowText" lastClr="000000"/>
              </a:solidFill>
              <a:cs typeface="Arial" charset="0"/>
            </a:endParaRP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8600"/>
            <a:ext cx="159702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26339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458200" y="7938"/>
            <a:ext cx="6858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2032585"/>
            <a:ext cx="8001000" cy="830997"/>
          </a:xfrm>
          <a:prstGeom prst="rect">
            <a:avLst/>
          </a:prstGeom>
        </p:spPr>
        <p:txBody>
          <a:bodyPr wrap="square">
            <a:spAutoFit/>
          </a:bodyPr>
          <a:lstStyle/>
          <a:p>
            <a:pPr>
              <a:defRPr/>
            </a:pPr>
            <a:endParaRPr lang="en-US" sz="1600" b="1" dirty="0">
              <a:latin typeface="+mj-lt"/>
              <a:cs typeface="Arial" charset="0"/>
            </a:endParaRPr>
          </a:p>
          <a:p>
            <a:pPr>
              <a:defRPr/>
            </a:pPr>
            <a:endParaRPr lang="en-US" sz="1400" b="1" dirty="0">
              <a:latin typeface="+mj-lt"/>
              <a:cs typeface="Arial" charset="0"/>
            </a:endParaRPr>
          </a:p>
          <a:p>
            <a:pPr lvl="2">
              <a:defRPr/>
            </a:pPr>
            <a:endParaRPr lang="en-US" b="1" dirty="0">
              <a:latin typeface="+mj-lt"/>
              <a:cs typeface="Arial" charset="0"/>
            </a:endParaRPr>
          </a:p>
        </p:txBody>
      </p:sp>
      <p:sp>
        <p:nvSpPr>
          <p:cNvPr id="5" name="Content Placeholder 4"/>
          <p:cNvSpPr>
            <a:spLocks noGrp="1"/>
          </p:cNvSpPr>
          <p:nvPr>
            <p:ph idx="1"/>
          </p:nvPr>
        </p:nvSpPr>
        <p:spPr>
          <a:xfrm>
            <a:off x="411726" y="1600200"/>
            <a:ext cx="8039100" cy="4800600"/>
          </a:xfrm>
        </p:spPr>
        <p:txBody>
          <a:bodyPr/>
          <a:lstStyle/>
          <a:p>
            <a:pPr marL="0" indent="0" eaLnBrk="1" hangingPunct="1">
              <a:spcBef>
                <a:spcPct val="0"/>
              </a:spcBef>
              <a:buClrTx/>
              <a:buNone/>
              <a:defRPr/>
            </a:pPr>
            <a:r>
              <a:rPr lang="en-US" sz="2800" b="1" u="sng" dirty="0" smtClean="0">
                <a:cs typeface="Arial" charset="0"/>
              </a:rPr>
              <a:t>3</a:t>
            </a:r>
            <a:r>
              <a:rPr lang="en-US" sz="2800" b="1" u="sng" dirty="0">
                <a:latin typeface="+mj-lt"/>
                <a:cs typeface="Arial" charset="0"/>
              </a:rPr>
              <a:t>. </a:t>
            </a:r>
            <a:r>
              <a:rPr lang="en-US" sz="2800" b="1" u="sng" dirty="0" smtClean="0">
                <a:latin typeface="+mj-lt"/>
                <a:cs typeface="Arial" charset="0"/>
              </a:rPr>
              <a:t>Completeness</a:t>
            </a:r>
            <a:endParaRPr lang="en-US" sz="2800" b="1" u="sng" dirty="0">
              <a:latin typeface="+mj-lt"/>
              <a:cs typeface="Arial" charset="0"/>
            </a:endParaRPr>
          </a:p>
          <a:p>
            <a:pPr marL="754063" lvl="1" indent="-457200" eaLnBrk="1" hangingPunct="1">
              <a:spcBef>
                <a:spcPct val="0"/>
              </a:spcBef>
              <a:buClrTx/>
              <a:defRPr/>
            </a:pPr>
            <a:r>
              <a:rPr lang="en-US" sz="2600" dirty="0" smtClean="0">
                <a:latin typeface="+mj-lt"/>
                <a:cs typeface="Arial" charset="0"/>
              </a:rPr>
              <a:t>Comprise (include ) </a:t>
            </a:r>
            <a:r>
              <a:rPr lang="en-US" sz="2600" dirty="0">
                <a:latin typeface="+mj-lt"/>
                <a:cs typeface="Arial" charset="0"/>
              </a:rPr>
              <a:t>of the whole nursing </a:t>
            </a:r>
            <a:r>
              <a:rPr lang="en-US" sz="2600" dirty="0" smtClean="0">
                <a:latin typeface="+mj-lt"/>
                <a:cs typeface="Arial" charset="0"/>
              </a:rPr>
              <a:t>process such as </a:t>
            </a:r>
            <a:r>
              <a:rPr lang="en-US" sz="2600" u="sng" dirty="0" smtClean="0">
                <a:latin typeface="+mj-lt"/>
                <a:cs typeface="Arial" charset="0"/>
              </a:rPr>
              <a:t>assessment data   </a:t>
            </a:r>
            <a:r>
              <a:rPr lang="en-US" sz="2600" dirty="0" smtClean="0">
                <a:latin typeface="+mj-lt"/>
                <a:cs typeface="Arial" charset="0"/>
              </a:rPr>
              <a:t>signs and symptoms notifications, </a:t>
            </a:r>
            <a:r>
              <a:rPr lang="en-US" sz="2600" u="sng" dirty="0" smtClean="0">
                <a:latin typeface="+mj-lt"/>
                <a:cs typeface="Arial" charset="0"/>
              </a:rPr>
              <a:t>nursing interventions, </a:t>
            </a:r>
            <a:r>
              <a:rPr lang="en-US" sz="2600" u="sng" dirty="0">
                <a:latin typeface="+mj-lt"/>
                <a:cs typeface="Arial" charset="0"/>
              </a:rPr>
              <a:t>physician’s order </a:t>
            </a:r>
            <a:r>
              <a:rPr lang="en-US" sz="2600" dirty="0">
                <a:latin typeface="+mj-lt"/>
                <a:cs typeface="Arial" charset="0"/>
              </a:rPr>
              <a:t>and  </a:t>
            </a:r>
            <a:r>
              <a:rPr lang="en-US" sz="2600" u="sng" dirty="0">
                <a:latin typeface="+mj-lt"/>
                <a:cs typeface="Arial" charset="0"/>
              </a:rPr>
              <a:t>patient’s </a:t>
            </a:r>
            <a:r>
              <a:rPr lang="en-US" sz="2600" u="sng" dirty="0" smtClean="0">
                <a:latin typeface="+mj-lt"/>
                <a:cs typeface="Arial" charset="0"/>
              </a:rPr>
              <a:t>response</a:t>
            </a:r>
            <a:r>
              <a:rPr lang="en-US" sz="2600" dirty="0" smtClean="0">
                <a:latin typeface="+mj-lt"/>
                <a:cs typeface="Arial" charset="0"/>
              </a:rPr>
              <a:t>  should be entered. </a:t>
            </a:r>
          </a:p>
          <a:p>
            <a:pPr marL="296863" lvl="1" indent="0" eaLnBrk="1" hangingPunct="1">
              <a:spcBef>
                <a:spcPct val="0"/>
              </a:spcBef>
              <a:buClrTx/>
              <a:buNone/>
              <a:defRPr/>
            </a:pPr>
            <a:endParaRPr lang="en-US" sz="2600" dirty="0" smtClean="0">
              <a:latin typeface="+mj-lt"/>
              <a:cs typeface="Arial" charset="0"/>
            </a:endParaRPr>
          </a:p>
          <a:p>
            <a:pPr marL="0" indent="0" eaLnBrk="1" hangingPunct="1">
              <a:spcBef>
                <a:spcPct val="0"/>
              </a:spcBef>
              <a:buClrTx/>
              <a:buNone/>
              <a:defRPr/>
            </a:pPr>
            <a:r>
              <a:rPr lang="en-US" sz="2800" b="1" u="sng" dirty="0" smtClean="0">
                <a:latin typeface="+mj-lt"/>
                <a:cs typeface="Arial" charset="0"/>
              </a:rPr>
              <a:t>4</a:t>
            </a:r>
            <a:r>
              <a:rPr lang="en-US" sz="2800" b="1" u="sng" dirty="0">
                <a:latin typeface="+mj-lt"/>
                <a:cs typeface="Arial" charset="0"/>
              </a:rPr>
              <a:t>. Organization</a:t>
            </a:r>
          </a:p>
          <a:p>
            <a:pPr marL="754063" lvl="1" indent="-457200" eaLnBrk="1" hangingPunct="1">
              <a:spcBef>
                <a:spcPct val="0"/>
              </a:spcBef>
              <a:buClrTx/>
              <a:defRPr/>
            </a:pPr>
            <a:r>
              <a:rPr lang="en-US" sz="2600" dirty="0" smtClean="0">
                <a:latin typeface="+mj-lt"/>
                <a:cs typeface="Arial" charset="0"/>
              </a:rPr>
              <a:t>Each </a:t>
            </a:r>
            <a:r>
              <a:rPr lang="en-US" sz="2600" dirty="0">
                <a:latin typeface="+mj-lt"/>
                <a:cs typeface="Arial" charset="0"/>
              </a:rPr>
              <a:t>entry must be </a:t>
            </a:r>
            <a:r>
              <a:rPr lang="en-US" sz="2600" u="sng" dirty="0">
                <a:latin typeface="+mj-lt"/>
                <a:cs typeface="Arial" charset="0"/>
              </a:rPr>
              <a:t>logical &amp; </a:t>
            </a:r>
            <a:r>
              <a:rPr lang="en-US" sz="2600" u="sng" dirty="0" smtClean="0">
                <a:latin typeface="+mj-lt"/>
                <a:cs typeface="Arial" charset="0"/>
              </a:rPr>
              <a:t>systematic  </a:t>
            </a:r>
            <a:r>
              <a:rPr lang="en-US" sz="2600" dirty="0" smtClean="0">
                <a:latin typeface="+mj-lt"/>
                <a:cs typeface="Arial" charset="0"/>
              </a:rPr>
              <a:t>as document the care</a:t>
            </a:r>
            <a:r>
              <a:rPr lang="en-US" sz="2600" u="sng" dirty="0" smtClean="0">
                <a:latin typeface="+mj-lt"/>
                <a:cs typeface="Arial" charset="0"/>
              </a:rPr>
              <a:t> chronologically </a:t>
            </a:r>
            <a:r>
              <a:rPr lang="en-US" sz="2600" dirty="0" smtClean="0">
                <a:latin typeface="+mj-lt"/>
                <a:cs typeface="Arial" charset="0"/>
              </a:rPr>
              <a:t>according to </a:t>
            </a:r>
            <a:r>
              <a:rPr lang="en-US" sz="2600" u="sng" dirty="0" smtClean="0">
                <a:latin typeface="+mj-lt"/>
                <a:cs typeface="Arial" charset="0"/>
              </a:rPr>
              <a:t>time or procedure</a:t>
            </a:r>
            <a:r>
              <a:rPr lang="en-US" sz="2600" u="sng" dirty="0">
                <a:latin typeface="+mj-lt"/>
                <a:cs typeface="Arial" charset="0"/>
              </a:rPr>
              <a:t>.</a:t>
            </a:r>
          </a:p>
          <a:p>
            <a:pPr marL="0" indent="0" eaLnBrk="1" hangingPunct="1">
              <a:spcBef>
                <a:spcPct val="0"/>
              </a:spcBef>
              <a:buClrTx/>
              <a:buNone/>
              <a:defRPr/>
            </a:pPr>
            <a:endParaRPr lang="en-US" sz="2800" dirty="0">
              <a:solidFill>
                <a:srgbClr val="A9A57C">
                  <a:lumMod val="50000"/>
                </a:srgbClr>
              </a:solidFill>
              <a:cs typeface="Arial" charset="0"/>
            </a:endParaRPr>
          </a:p>
          <a:p>
            <a:pPr marL="457200" indent="-457200" eaLnBrk="1" hangingPunct="1">
              <a:spcBef>
                <a:spcPct val="0"/>
              </a:spcBef>
              <a:buClrTx/>
              <a:defRPr/>
            </a:pPr>
            <a:endParaRPr lang="en-US" sz="2800" b="1" u="sng" dirty="0">
              <a:solidFill>
                <a:srgbClr val="A9A57C">
                  <a:lumMod val="50000"/>
                </a:srgbClr>
              </a:solidFill>
              <a:cs typeface="Arial" charset="0"/>
            </a:endParaRPr>
          </a:p>
          <a:p>
            <a:endParaRPr lang="en-US" i="1" dirty="0"/>
          </a:p>
        </p:txBody>
      </p:sp>
      <p:sp>
        <p:nvSpPr>
          <p:cNvPr id="6" name="Title 6"/>
          <p:cNvSpPr>
            <a:spLocks noGrp="1"/>
          </p:cNvSpPr>
          <p:nvPr>
            <p:ph type="title"/>
          </p:nvPr>
        </p:nvSpPr>
        <p:spPr>
          <a:xfrm>
            <a:off x="228600" y="427166"/>
            <a:ext cx="7924800" cy="830997"/>
          </a:xfrm>
          <a:prstGeom prst="rect">
            <a:avLst/>
          </a:prstGeom>
        </p:spPr>
        <p:txBody>
          <a:bodyPr wrap="square">
            <a:spAutoFit/>
          </a:bodyPr>
          <a:lstStyle/>
          <a:p>
            <a:pPr>
              <a:defRPr/>
            </a:pPr>
            <a:r>
              <a:rPr lang="en-US" sz="4800" b="1" dirty="0" smtClean="0">
                <a:ln>
                  <a:solidFill>
                    <a:srgbClr val="C00000"/>
                  </a:solidFill>
                </a:ln>
                <a:solidFill>
                  <a:sysClr val="windowText" lastClr="000000"/>
                </a:solidFill>
                <a:cs typeface="Arial" charset="0"/>
              </a:rPr>
              <a:t>Conti….</a:t>
            </a:r>
            <a:endParaRPr lang="en-US" sz="5400" b="1" dirty="0">
              <a:ln>
                <a:solidFill>
                  <a:srgbClr val="C00000"/>
                </a:solidFill>
              </a:ln>
              <a:solidFill>
                <a:sysClr val="windowText" lastClr="000000"/>
              </a:solidFill>
              <a:cs typeface="Arial" charset="0"/>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
            <a:ext cx="159702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14068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458200" y="7938"/>
            <a:ext cx="6858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2032585"/>
            <a:ext cx="8001000" cy="830997"/>
          </a:xfrm>
          <a:prstGeom prst="rect">
            <a:avLst/>
          </a:prstGeom>
        </p:spPr>
        <p:txBody>
          <a:bodyPr wrap="square">
            <a:spAutoFit/>
          </a:bodyPr>
          <a:lstStyle/>
          <a:p>
            <a:pPr>
              <a:defRPr/>
            </a:pPr>
            <a:endParaRPr lang="en-US" sz="1600" b="1" dirty="0">
              <a:latin typeface="+mj-lt"/>
              <a:cs typeface="Arial" charset="0"/>
            </a:endParaRPr>
          </a:p>
          <a:p>
            <a:pPr>
              <a:defRPr/>
            </a:pPr>
            <a:endParaRPr lang="en-US" sz="1400" b="1" dirty="0">
              <a:latin typeface="+mj-lt"/>
              <a:cs typeface="Arial" charset="0"/>
            </a:endParaRPr>
          </a:p>
          <a:p>
            <a:pPr lvl="2">
              <a:defRPr/>
            </a:pPr>
            <a:endParaRPr lang="en-US" b="1" dirty="0">
              <a:latin typeface="+mj-lt"/>
              <a:cs typeface="Arial" charset="0"/>
            </a:endParaRPr>
          </a:p>
        </p:txBody>
      </p:sp>
      <p:sp>
        <p:nvSpPr>
          <p:cNvPr id="5" name="Content Placeholder 4"/>
          <p:cNvSpPr>
            <a:spLocks noGrp="1"/>
          </p:cNvSpPr>
          <p:nvPr>
            <p:ph idx="1"/>
          </p:nvPr>
        </p:nvSpPr>
        <p:spPr>
          <a:xfrm>
            <a:off x="384810" y="1447800"/>
            <a:ext cx="7616190" cy="2514600"/>
          </a:xfrm>
        </p:spPr>
        <p:txBody>
          <a:bodyPr/>
          <a:lstStyle/>
          <a:p>
            <a:pPr marL="0" indent="0" eaLnBrk="1" hangingPunct="1">
              <a:spcBef>
                <a:spcPct val="0"/>
              </a:spcBef>
              <a:buClrTx/>
              <a:buNone/>
              <a:defRPr/>
            </a:pPr>
            <a:r>
              <a:rPr lang="en-US" sz="2800" b="1" u="sng" dirty="0" smtClean="0">
                <a:latin typeface="+mj-lt"/>
                <a:cs typeface="Arial" charset="0"/>
              </a:rPr>
              <a:t>5</a:t>
            </a:r>
            <a:r>
              <a:rPr lang="en-US" sz="2800" b="1" u="sng" dirty="0">
                <a:latin typeface="+mj-lt"/>
                <a:cs typeface="Arial" charset="0"/>
              </a:rPr>
              <a:t>. </a:t>
            </a:r>
            <a:r>
              <a:rPr lang="en-US" sz="2800" b="1" u="sng" dirty="0" smtClean="0">
                <a:latin typeface="+mj-lt"/>
                <a:cs typeface="Arial" charset="0"/>
              </a:rPr>
              <a:t>Legibility  </a:t>
            </a:r>
          </a:p>
          <a:p>
            <a:pPr marL="0" indent="0" eaLnBrk="1" hangingPunct="1">
              <a:spcBef>
                <a:spcPct val="0"/>
              </a:spcBef>
              <a:buClrTx/>
              <a:buNone/>
              <a:defRPr/>
            </a:pPr>
            <a:endParaRPr lang="en-US" sz="2800" b="1" u="sng" dirty="0">
              <a:latin typeface="+mj-lt"/>
              <a:cs typeface="Arial" charset="0"/>
            </a:endParaRPr>
          </a:p>
          <a:p>
            <a:pPr marL="742950" indent="-400050" eaLnBrk="1" hangingPunct="1">
              <a:spcBef>
                <a:spcPct val="0"/>
              </a:spcBef>
              <a:buClrTx/>
              <a:defRPr/>
            </a:pPr>
            <a:r>
              <a:rPr lang="en-US" sz="2800" dirty="0" smtClean="0">
                <a:latin typeface="+mj-lt"/>
                <a:cs typeface="Arial" charset="0"/>
              </a:rPr>
              <a:t>Recording </a:t>
            </a:r>
            <a:r>
              <a:rPr lang="en-US" sz="2800" dirty="0">
                <a:latin typeface="+mj-lt"/>
                <a:cs typeface="Arial" charset="0"/>
              </a:rPr>
              <a:t>must be </a:t>
            </a:r>
            <a:r>
              <a:rPr lang="en-US" sz="2800" u="sng" dirty="0">
                <a:latin typeface="+mj-lt"/>
                <a:cs typeface="Arial" charset="0"/>
              </a:rPr>
              <a:t>clear &amp; </a:t>
            </a:r>
            <a:r>
              <a:rPr lang="en-US" sz="2800" u="sng" dirty="0" smtClean="0">
                <a:latin typeface="+mj-lt"/>
                <a:cs typeface="Arial" charset="0"/>
              </a:rPr>
              <a:t>readable.</a:t>
            </a:r>
          </a:p>
          <a:p>
            <a:pPr marL="742950" indent="-400050" eaLnBrk="1" hangingPunct="1">
              <a:spcBef>
                <a:spcPct val="0"/>
              </a:spcBef>
              <a:buClrTx/>
              <a:defRPr/>
            </a:pPr>
            <a:r>
              <a:rPr lang="en-US" sz="2800" dirty="0" smtClean="0">
                <a:latin typeface="+mj-lt"/>
                <a:cs typeface="Arial" charset="0"/>
              </a:rPr>
              <a:t>Use correct </a:t>
            </a:r>
            <a:r>
              <a:rPr lang="en-US" sz="2800" u="sng" dirty="0" smtClean="0">
                <a:latin typeface="+mj-lt"/>
                <a:cs typeface="Arial" charset="0"/>
              </a:rPr>
              <a:t>language</a:t>
            </a:r>
          </a:p>
          <a:p>
            <a:pPr marL="742950" indent="-400050" eaLnBrk="1" hangingPunct="1">
              <a:spcBef>
                <a:spcPct val="0"/>
              </a:spcBef>
              <a:buClrTx/>
              <a:defRPr/>
            </a:pPr>
            <a:r>
              <a:rPr lang="en-US" sz="2800" dirty="0">
                <a:latin typeface="+mj-lt"/>
                <a:cs typeface="Arial" charset="0"/>
              </a:rPr>
              <a:t>Document the nursing</a:t>
            </a:r>
            <a:r>
              <a:rPr lang="en-US" sz="2800" u="sng" dirty="0">
                <a:latin typeface="+mj-lt"/>
                <a:cs typeface="Arial" charset="0"/>
              </a:rPr>
              <a:t> response to questionable </a:t>
            </a:r>
            <a:r>
              <a:rPr lang="en-US" sz="2800" dirty="0">
                <a:latin typeface="+mj-lt"/>
                <a:cs typeface="Arial" charset="0"/>
              </a:rPr>
              <a:t>medical orders or treatment (or failure to treat )</a:t>
            </a:r>
          </a:p>
          <a:p>
            <a:pPr marL="742950" indent="-400050" eaLnBrk="1" hangingPunct="1">
              <a:spcBef>
                <a:spcPct val="0"/>
              </a:spcBef>
              <a:buClrTx/>
              <a:defRPr/>
            </a:pPr>
            <a:endParaRPr lang="en-US" sz="2800" dirty="0">
              <a:cs typeface="Arial" charset="0"/>
            </a:endParaRPr>
          </a:p>
          <a:p>
            <a:pPr marL="742950" indent="-400050" eaLnBrk="1" hangingPunct="1">
              <a:spcBef>
                <a:spcPct val="0"/>
              </a:spcBef>
              <a:buClrTx/>
              <a:defRPr/>
            </a:pPr>
            <a:endParaRPr lang="en-US" sz="2800" dirty="0">
              <a:cs typeface="Arial" charset="0"/>
            </a:endParaRPr>
          </a:p>
          <a:p>
            <a:pPr marL="457200" indent="-457200" eaLnBrk="1" hangingPunct="1">
              <a:spcBef>
                <a:spcPct val="0"/>
              </a:spcBef>
              <a:buClrTx/>
              <a:defRPr/>
            </a:pPr>
            <a:endParaRPr lang="en-US" sz="2800" dirty="0">
              <a:solidFill>
                <a:srgbClr val="A9A57C">
                  <a:lumMod val="50000"/>
                </a:srgbClr>
              </a:solidFill>
              <a:cs typeface="Arial" charset="0"/>
            </a:endParaRPr>
          </a:p>
          <a:p>
            <a:pPr marL="457200" indent="-457200" eaLnBrk="1" hangingPunct="1">
              <a:spcBef>
                <a:spcPct val="0"/>
              </a:spcBef>
              <a:buClrTx/>
              <a:defRPr/>
            </a:pPr>
            <a:endParaRPr lang="en-US" sz="2800" b="1" u="sng" dirty="0">
              <a:solidFill>
                <a:srgbClr val="A9A57C">
                  <a:lumMod val="50000"/>
                </a:srgbClr>
              </a:solidFill>
              <a:cs typeface="Arial" charset="0"/>
            </a:endParaRPr>
          </a:p>
          <a:p>
            <a:endParaRPr lang="en-US" i="1" dirty="0"/>
          </a:p>
        </p:txBody>
      </p:sp>
      <p:sp>
        <p:nvSpPr>
          <p:cNvPr id="6" name="Title 6"/>
          <p:cNvSpPr>
            <a:spLocks noGrp="1"/>
          </p:cNvSpPr>
          <p:nvPr>
            <p:ph type="title"/>
          </p:nvPr>
        </p:nvSpPr>
        <p:spPr>
          <a:xfrm>
            <a:off x="228600" y="198566"/>
            <a:ext cx="7924800" cy="830997"/>
          </a:xfrm>
          <a:prstGeom prst="rect">
            <a:avLst/>
          </a:prstGeom>
        </p:spPr>
        <p:txBody>
          <a:bodyPr wrap="square">
            <a:spAutoFit/>
          </a:bodyPr>
          <a:lstStyle/>
          <a:p>
            <a:pPr>
              <a:defRPr/>
            </a:pPr>
            <a:r>
              <a:rPr lang="en-US" sz="4800" b="1" dirty="0">
                <a:ln>
                  <a:solidFill>
                    <a:srgbClr val="C00000"/>
                  </a:solidFill>
                </a:ln>
                <a:solidFill>
                  <a:sysClr val="windowText" lastClr="000000"/>
                </a:solidFill>
                <a:cs typeface="Arial" charset="0"/>
              </a:rPr>
              <a:t>Conti….</a:t>
            </a:r>
            <a:endParaRPr lang="en-US" sz="5400" b="1" dirty="0">
              <a:ln>
                <a:solidFill>
                  <a:srgbClr val="C00000"/>
                </a:solidFill>
              </a:ln>
              <a:solidFill>
                <a:sysClr val="windowText" lastClr="000000"/>
              </a:solidFill>
              <a:cs typeface="Arial" charset="0"/>
            </a:endParaRP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575" y="304800"/>
            <a:ext cx="159702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41095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32585"/>
            <a:ext cx="8001000" cy="830997"/>
          </a:xfrm>
          <a:prstGeom prst="rect">
            <a:avLst/>
          </a:prstGeom>
        </p:spPr>
        <p:txBody>
          <a:bodyPr wrap="square">
            <a:spAutoFit/>
          </a:bodyPr>
          <a:lstStyle/>
          <a:p>
            <a:pPr>
              <a:defRPr/>
            </a:pPr>
            <a:endParaRPr lang="en-US" sz="1600" b="1" dirty="0">
              <a:latin typeface="+mj-lt"/>
              <a:cs typeface="Arial" charset="0"/>
            </a:endParaRPr>
          </a:p>
          <a:p>
            <a:pPr>
              <a:defRPr/>
            </a:pPr>
            <a:endParaRPr lang="en-US" sz="1400" b="1" dirty="0">
              <a:latin typeface="+mj-lt"/>
              <a:cs typeface="Arial" charset="0"/>
            </a:endParaRPr>
          </a:p>
          <a:p>
            <a:pPr lvl="2">
              <a:defRPr/>
            </a:pPr>
            <a:endParaRPr lang="en-US" b="1" dirty="0">
              <a:latin typeface="+mj-lt"/>
              <a:cs typeface="Arial" charset="0"/>
            </a:endParaRPr>
          </a:p>
        </p:txBody>
      </p:sp>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201930" y="1371600"/>
            <a:ext cx="8115300" cy="4800600"/>
          </a:xfrm>
        </p:spPr>
        <p:txBody>
          <a:bodyPr/>
          <a:lstStyle/>
          <a:p>
            <a:pPr marL="0" indent="0" eaLnBrk="1" hangingPunct="1">
              <a:spcBef>
                <a:spcPct val="0"/>
              </a:spcBef>
              <a:buClrTx/>
              <a:buNone/>
              <a:defRPr/>
            </a:pPr>
            <a:r>
              <a:rPr lang="en-US" sz="2800" b="1" u="sng" dirty="0">
                <a:cs typeface="Arial" charset="0"/>
              </a:rPr>
              <a:t>6. </a:t>
            </a:r>
            <a:r>
              <a:rPr lang="en-US" sz="2800" b="1" u="sng" dirty="0" smtClean="0">
                <a:cs typeface="Arial" charset="0"/>
              </a:rPr>
              <a:t>Timeliness</a:t>
            </a:r>
          </a:p>
          <a:p>
            <a:pPr marL="0" indent="0" eaLnBrk="1" hangingPunct="1">
              <a:spcBef>
                <a:spcPct val="0"/>
              </a:spcBef>
              <a:buClrTx/>
              <a:buNone/>
              <a:defRPr/>
            </a:pPr>
            <a:endParaRPr lang="en-US" sz="2800" b="1" u="sng" dirty="0">
              <a:cs typeface="Arial" charset="0"/>
            </a:endParaRPr>
          </a:p>
          <a:p>
            <a:pPr marL="457200" indent="-457200" eaLnBrk="1" hangingPunct="1">
              <a:spcBef>
                <a:spcPct val="0"/>
              </a:spcBef>
              <a:buClrTx/>
              <a:defRPr/>
            </a:pPr>
            <a:r>
              <a:rPr lang="en-US" sz="2800" dirty="0">
                <a:cs typeface="Arial" charset="0"/>
              </a:rPr>
              <a:t>Indicate the </a:t>
            </a:r>
            <a:r>
              <a:rPr lang="en-US" sz="2800" u="sng" dirty="0">
                <a:cs typeface="Arial" charset="0"/>
              </a:rPr>
              <a:t>date and the time.</a:t>
            </a:r>
          </a:p>
          <a:p>
            <a:pPr marL="457200" indent="-457200" eaLnBrk="1" hangingPunct="1">
              <a:spcBef>
                <a:spcPct val="0"/>
              </a:spcBef>
              <a:buClrTx/>
              <a:defRPr/>
            </a:pPr>
            <a:r>
              <a:rPr lang="en-US" sz="2800" dirty="0" smtClean="0">
                <a:cs typeface="Arial" charset="0"/>
              </a:rPr>
              <a:t>Timely </a:t>
            </a:r>
            <a:r>
              <a:rPr lang="en-US" sz="2800" dirty="0">
                <a:cs typeface="Arial" charset="0"/>
              </a:rPr>
              <a:t>recording is important when patient’s condition is </a:t>
            </a:r>
            <a:r>
              <a:rPr lang="en-US" sz="2800" u="sng" dirty="0">
                <a:cs typeface="Arial" charset="0"/>
              </a:rPr>
              <a:t>changing rapidly</a:t>
            </a:r>
            <a:r>
              <a:rPr lang="en-US" sz="2800" dirty="0">
                <a:cs typeface="Arial" charset="0"/>
              </a:rPr>
              <a:t>, </a:t>
            </a:r>
            <a:r>
              <a:rPr lang="en-US" sz="2800" dirty="0" smtClean="0">
                <a:cs typeface="Arial" charset="0"/>
              </a:rPr>
              <a:t>write </a:t>
            </a:r>
            <a:r>
              <a:rPr lang="en-US" sz="2800" dirty="0">
                <a:cs typeface="Arial" charset="0"/>
              </a:rPr>
              <a:t>more notations and </a:t>
            </a:r>
            <a:r>
              <a:rPr lang="en-US" sz="2800" u="sng" dirty="0">
                <a:cs typeface="Arial" charset="0"/>
              </a:rPr>
              <a:t>enter it immediately</a:t>
            </a:r>
            <a:r>
              <a:rPr lang="en-US" sz="2800" dirty="0">
                <a:cs typeface="Arial" charset="0"/>
              </a:rPr>
              <a:t>.</a:t>
            </a:r>
          </a:p>
          <a:p>
            <a:pPr marL="457200" indent="-457200" eaLnBrk="1" hangingPunct="1">
              <a:spcBef>
                <a:spcPct val="0"/>
              </a:spcBef>
              <a:buClrTx/>
              <a:defRPr/>
            </a:pPr>
            <a:r>
              <a:rPr lang="en-US" sz="2800" dirty="0" smtClean="0">
                <a:cs typeface="Arial" charset="0"/>
              </a:rPr>
              <a:t>Waiting </a:t>
            </a:r>
            <a:r>
              <a:rPr lang="en-US" sz="2800" dirty="0">
                <a:cs typeface="Arial" charset="0"/>
              </a:rPr>
              <a:t>on the </a:t>
            </a:r>
            <a:r>
              <a:rPr lang="en-US" sz="2800" u="sng" dirty="0">
                <a:cs typeface="Arial" charset="0"/>
              </a:rPr>
              <a:t>end of the shift </a:t>
            </a:r>
            <a:r>
              <a:rPr lang="en-US" sz="2800" dirty="0">
                <a:cs typeface="Arial" charset="0"/>
              </a:rPr>
              <a:t>to </a:t>
            </a:r>
            <a:r>
              <a:rPr lang="en-US" sz="2800" dirty="0" smtClean="0">
                <a:cs typeface="Arial" charset="0"/>
              </a:rPr>
              <a:t>write  </a:t>
            </a:r>
            <a:r>
              <a:rPr lang="en-US" sz="2800" dirty="0">
                <a:cs typeface="Arial" charset="0"/>
              </a:rPr>
              <a:t>might cause </a:t>
            </a:r>
            <a:r>
              <a:rPr lang="en-US" sz="2800" u="sng" dirty="0">
                <a:cs typeface="Arial" charset="0"/>
              </a:rPr>
              <a:t>omission of data &amp;      inaccurate information</a:t>
            </a:r>
            <a:r>
              <a:rPr lang="en-US" sz="2800" dirty="0" smtClean="0">
                <a:cs typeface="Arial" charset="0"/>
              </a:rPr>
              <a:t>.</a:t>
            </a:r>
          </a:p>
          <a:p>
            <a:pPr marL="457200" indent="-457200" eaLnBrk="1" hangingPunct="1">
              <a:spcBef>
                <a:spcPct val="0"/>
              </a:spcBef>
              <a:buClrTx/>
              <a:defRPr/>
            </a:pPr>
            <a:r>
              <a:rPr lang="en-US" sz="2800" u="sng" dirty="0">
                <a:cs typeface="Arial" charset="0"/>
              </a:rPr>
              <a:t>Never document before the interventions are done</a:t>
            </a:r>
            <a:r>
              <a:rPr lang="en-US" sz="2800" dirty="0" smtClean="0">
                <a:cs typeface="Arial" charset="0"/>
              </a:rPr>
              <a:t>.</a:t>
            </a:r>
          </a:p>
          <a:p>
            <a:pPr marL="457200" indent="-457200" eaLnBrk="1" hangingPunct="1">
              <a:spcBef>
                <a:spcPct val="0"/>
              </a:spcBef>
              <a:buClrTx/>
              <a:defRPr/>
            </a:pPr>
            <a:r>
              <a:rPr lang="en-US" sz="2800" dirty="0" smtClean="0">
                <a:cs typeface="Arial" charset="0"/>
              </a:rPr>
              <a:t>At </a:t>
            </a:r>
            <a:r>
              <a:rPr lang="en-US" sz="2800" dirty="0">
                <a:cs typeface="Arial" charset="0"/>
              </a:rPr>
              <a:t>least one notation per shift should be written</a:t>
            </a:r>
            <a:r>
              <a:rPr lang="en-US" sz="2800" dirty="0" smtClean="0">
                <a:cs typeface="Arial" charset="0"/>
              </a:rPr>
              <a:t>.</a:t>
            </a:r>
          </a:p>
          <a:p>
            <a:pPr marL="457200" indent="-457200" eaLnBrk="1" hangingPunct="1">
              <a:spcBef>
                <a:spcPct val="0"/>
              </a:spcBef>
              <a:buClrTx/>
              <a:defRPr/>
            </a:pPr>
            <a:endParaRPr lang="en-US" sz="2800" dirty="0">
              <a:solidFill>
                <a:srgbClr val="A9A57C">
                  <a:lumMod val="50000"/>
                </a:srgbClr>
              </a:solidFill>
              <a:cs typeface="Arial" charset="0"/>
            </a:endParaRPr>
          </a:p>
          <a:p>
            <a:pPr marL="457200" indent="-457200" eaLnBrk="1" hangingPunct="1">
              <a:spcBef>
                <a:spcPct val="0"/>
              </a:spcBef>
              <a:buClrTx/>
              <a:defRPr/>
            </a:pPr>
            <a:endParaRPr lang="en-US" sz="2800" b="1" u="sng" dirty="0">
              <a:solidFill>
                <a:srgbClr val="A9A57C">
                  <a:lumMod val="50000"/>
                </a:srgbClr>
              </a:solidFill>
              <a:cs typeface="Arial" charset="0"/>
            </a:endParaRPr>
          </a:p>
          <a:p>
            <a:endParaRPr lang="en-US" i="1" dirty="0"/>
          </a:p>
        </p:txBody>
      </p:sp>
      <p:sp>
        <p:nvSpPr>
          <p:cNvPr id="6" name="Title 6"/>
          <p:cNvSpPr>
            <a:spLocks noGrp="1"/>
          </p:cNvSpPr>
          <p:nvPr>
            <p:ph type="title"/>
          </p:nvPr>
        </p:nvSpPr>
        <p:spPr>
          <a:xfrm>
            <a:off x="152400" y="122366"/>
            <a:ext cx="7924800" cy="830997"/>
          </a:xfrm>
          <a:prstGeom prst="rect">
            <a:avLst/>
          </a:prstGeom>
        </p:spPr>
        <p:txBody>
          <a:bodyPr wrap="square">
            <a:spAutoFit/>
          </a:bodyPr>
          <a:lstStyle/>
          <a:p>
            <a:pPr>
              <a:defRPr/>
            </a:pPr>
            <a:r>
              <a:rPr lang="en-US" sz="4800" b="1" dirty="0">
                <a:solidFill>
                  <a:srgbClr val="C00000"/>
                </a:solidFill>
                <a:cs typeface="Arial" charset="0"/>
              </a:rPr>
              <a:t>Conti….</a:t>
            </a:r>
            <a:endParaRPr lang="en-US" sz="5400" b="1" dirty="0">
              <a:solidFill>
                <a:srgbClr val="C00000"/>
              </a:solidFill>
              <a:cs typeface="Arial" charset="0"/>
            </a:endParaRPr>
          </a:p>
        </p:txBody>
      </p:sp>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335" y="304800"/>
            <a:ext cx="159702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76105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32585"/>
            <a:ext cx="8001000" cy="830997"/>
          </a:xfrm>
          <a:prstGeom prst="rect">
            <a:avLst/>
          </a:prstGeom>
        </p:spPr>
        <p:txBody>
          <a:bodyPr wrap="square">
            <a:spAutoFit/>
          </a:bodyPr>
          <a:lstStyle/>
          <a:p>
            <a:pPr>
              <a:defRPr/>
            </a:pPr>
            <a:endParaRPr lang="en-US" sz="1600" b="1" dirty="0">
              <a:latin typeface="+mj-lt"/>
              <a:cs typeface="Arial" charset="0"/>
            </a:endParaRPr>
          </a:p>
          <a:p>
            <a:pPr>
              <a:defRPr/>
            </a:pPr>
            <a:endParaRPr lang="en-US" sz="1400" b="1" dirty="0">
              <a:latin typeface="+mj-lt"/>
              <a:cs typeface="Arial" charset="0"/>
            </a:endParaRPr>
          </a:p>
          <a:p>
            <a:pPr lvl="2">
              <a:defRPr/>
            </a:pPr>
            <a:endParaRPr lang="en-US" b="1" dirty="0">
              <a:latin typeface="+mj-lt"/>
              <a:cs typeface="Arial" charset="0"/>
            </a:endParaRPr>
          </a:p>
        </p:txBody>
      </p:sp>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201930" y="1752600"/>
            <a:ext cx="8115300" cy="4800600"/>
          </a:xfrm>
        </p:spPr>
        <p:txBody>
          <a:bodyPr/>
          <a:lstStyle/>
          <a:p>
            <a:pPr marL="0" indent="0" eaLnBrk="1" hangingPunct="1">
              <a:spcBef>
                <a:spcPct val="0"/>
              </a:spcBef>
              <a:buClrTx/>
              <a:buNone/>
              <a:defRPr/>
            </a:pPr>
            <a:r>
              <a:rPr lang="en-US" sz="2800" b="1" u="sng" dirty="0" smtClean="0">
                <a:cs typeface="Arial" charset="0"/>
              </a:rPr>
              <a:t>7</a:t>
            </a:r>
            <a:r>
              <a:rPr lang="en-US" sz="2800" b="1" u="sng" dirty="0">
                <a:cs typeface="Arial" charset="0"/>
              </a:rPr>
              <a:t>. </a:t>
            </a:r>
            <a:r>
              <a:rPr lang="en-US" sz="2800" b="1" u="sng" dirty="0" smtClean="0">
                <a:cs typeface="Arial" charset="0"/>
              </a:rPr>
              <a:t>Confidentiality (</a:t>
            </a:r>
            <a:r>
              <a:rPr lang="en-US" sz="2800" b="1" dirty="0" smtClean="0">
                <a:cs typeface="Arial" charset="0"/>
              </a:rPr>
              <a:t>Patient </a:t>
            </a:r>
            <a:r>
              <a:rPr lang="en-US" sz="2800" b="1" dirty="0">
                <a:cs typeface="Arial" charset="0"/>
              </a:rPr>
              <a:t>have a moral and legal right to </a:t>
            </a:r>
            <a:r>
              <a:rPr lang="en-US" sz="2800" b="1" dirty="0" smtClean="0">
                <a:cs typeface="Arial" charset="0"/>
              </a:rPr>
              <a:t>privacy)</a:t>
            </a:r>
            <a:endParaRPr lang="en-US" sz="2800" b="1" dirty="0">
              <a:cs typeface="Arial" charset="0"/>
            </a:endParaRPr>
          </a:p>
          <a:p>
            <a:pPr marL="685800" eaLnBrk="1" hangingPunct="1">
              <a:spcBef>
                <a:spcPct val="0"/>
              </a:spcBef>
              <a:buClrTx/>
              <a:defRPr/>
            </a:pPr>
            <a:r>
              <a:rPr lang="en-US" sz="2800" dirty="0">
                <a:cs typeface="Arial" charset="0"/>
              </a:rPr>
              <a:t>Treat all patient’s </a:t>
            </a:r>
            <a:r>
              <a:rPr lang="en-US" sz="2800" u="sng" dirty="0">
                <a:cs typeface="Arial" charset="0"/>
              </a:rPr>
              <a:t>data as confidential </a:t>
            </a:r>
            <a:endParaRPr lang="en-US" sz="2800" u="sng" dirty="0" smtClean="0">
              <a:cs typeface="Arial" charset="0"/>
            </a:endParaRPr>
          </a:p>
          <a:p>
            <a:pPr marL="685800" eaLnBrk="1" hangingPunct="1">
              <a:spcBef>
                <a:spcPct val="0"/>
              </a:spcBef>
              <a:buClrTx/>
              <a:defRPr/>
            </a:pPr>
            <a:r>
              <a:rPr lang="en-US" sz="2800" u="sng" dirty="0" smtClean="0">
                <a:cs typeface="Arial" charset="0"/>
              </a:rPr>
              <a:t>Do </a:t>
            </a:r>
            <a:r>
              <a:rPr lang="en-US" sz="2800" u="sng" dirty="0">
                <a:cs typeface="Arial" charset="0"/>
              </a:rPr>
              <a:t>not leave the patient’s data </a:t>
            </a:r>
            <a:r>
              <a:rPr lang="en-US" sz="2800" u="sng" dirty="0" smtClean="0">
                <a:cs typeface="Arial" charset="0"/>
              </a:rPr>
              <a:t>anywhere  </a:t>
            </a:r>
            <a:r>
              <a:rPr lang="en-US" sz="2800" dirty="0" smtClean="0">
                <a:cs typeface="Arial" charset="0"/>
              </a:rPr>
              <a:t>(It </a:t>
            </a:r>
            <a:r>
              <a:rPr lang="en-US" sz="2800" dirty="0">
                <a:cs typeface="Arial" charset="0"/>
              </a:rPr>
              <a:t>should not be handled by a patient or </a:t>
            </a:r>
            <a:r>
              <a:rPr lang="en-US" sz="2800" dirty="0" smtClean="0">
                <a:cs typeface="Arial" charset="0"/>
              </a:rPr>
              <a:t>relatives) </a:t>
            </a:r>
            <a:r>
              <a:rPr lang="en-US" sz="2800" dirty="0">
                <a:cs typeface="Arial" charset="0"/>
              </a:rPr>
              <a:t>.</a:t>
            </a:r>
            <a:endParaRPr lang="en-US" sz="2800" dirty="0" smtClean="0">
              <a:cs typeface="Arial" charset="0"/>
            </a:endParaRPr>
          </a:p>
          <a:p>
            <a:pPr marL="685800" eaLnBrk="1" hangingPunct="1">
              <a:spcBef>
                <a:spcPct val="0"/>
              </a:spcBef>
              <a:buClrTx/>
              <a:defRPr/>
            </a:pPr>
            <a:r>
              <a:rPr lang="en-US" sz="2800" dirty="0" smtClean="0">
                <a:cs typeface="Arial" charset="0"/>
              </a:rPr>
              <a:t> </a:t>
            </a:r>
            <a:r>
              <a:rPr lang="en-US" sz="2800" dirty="0">
                <a:cs typeface="Arial" charset="0"/>
              </a:rPr>
              <a:t>Nurses should be </a:t>
            </a:r>
            <a:r>
              <a:rPr lang="en-US" sz="2800" u="sng" dirty="0">
                <a:cs typeface="Arial" charset="0"/>
              </a:rPr>
              <a:t>familiar with hospital  </a:t>
            </a:r>
            <a:r>
              <a:rPr lang="en-US" sz="2800" u="sng" dirty="0" smtClean="0">
                <a:cs typeface="Arial" charset="0"/>
              </a:rPr>
              <a:t>policy</a:t>
            </a:r>
          </a:p>
          <a:p>
            <a:pPr marL="685800" eaLnBrk="1" hangingPunct="1">
              <a:spcBef>
                <a:spcPct val="0"/>
              </a:spcBef>
              <a:buClrTx/>
              <a:defRPr/>
            </a:pPr>
            <a:r>
              <a:rPr lang="en-US" sz="2800" dirty="0">
                <a:cs typeface="Arial" charset="0"/>
              </a:rPr>
              <a:t>Actual patient names and other identifiers should not be used in</a:t>
            </a:r>
            <a:r>
              <a:rPr lang="en-US" sz="2800" u="sng" dirty="0">
                <a:cs typeface="Arial" charset="0"/>
              </a:rPr>
              <a:t> </a:t>
            </a:r>
            <a:r>
              <a:rPr lang="en-US" sz="2800" u="sng" dirty="0" smtClean="0">
                <a:cs typeface="Arial" charset="0"/>
              </a:rPr>
              <a:t>reports </a:t>
            </a:r>
            <a:r>
              <a:rPr lang="en-US" sz="2800" dirty="0" smtClean="0">
                <a:cs typeface="Arial" charset="0"/>
              </a:rPr>
              <a:t>or </a:t>
            </a:r>
            <a:r>
              <a:rPr lang="en-US" sz="2800" u="sng" dirty="0" smtClean="0">
                <a:cs typeface="Arial" charset="0"/>
              </a:rPr>
              <a:t>in education ,research, case presentation…)</a:t>
            </a:r>
            <a:endParaRPr lang="en-US" sz="2800" u="sng" dirty="0">
              <a:cs typeface="Arial" charset="0"/>
            </a:endParaRPr>
          </a:p>
          <a:p>
            <a:pPr marL="685800" eaLnBrk="1" hangingPunct="1">
              <a:spcBef>
                <a:spcPct val="0"/>
              </a:spcBef>
              <a:buClrTx/>
              <a:defRPr/>
            </a:pPr>
            <a:endParaRPr lang="en-US" sz="2800" b="1" dirty="0" smtClean="0">
              <a:cs typeface="Arial" charset="0"/>
            </a:endParaRPr>
          </a:p>
          <a:p>
            <a:pPr marL="685800" eaLnBrk="1" hangingPunct="1">
              <a:spcBef>
                <a:spcPct val="0"/>
              </a:spcBef>
              <a:buClrTx/>
              <a:defRPr/>
            </a:pPr>
            <a:endParaRPr lang="en-US" sz="2800" b="1" dirty="0">
              <a:cs typeface="Arial" charset="0"/>
            </a:endParaRPr>
          </a:p>
          <a:p>
            <a:pPr marL="457200" indent="-457200" eaLnBrk="1" hangingPunct="1">
              <a:spcBef>
                <a:spcPct val="0"/>
              </a:spcBef>
              <a:buClrTx/>
              <a:defRPr/>
            </a:pPr>
            <a:endParaRPr lang="en-US" sz="2800" dirty="0">
              <a:solidFill>
                <a:srgbClr val="A9A57C">
                  <a:lumMod val="50000"/>
                </a:srgbClr>
              </a:solidFill>
              <a:cs typeface="Arial" charset="0"/>
            </a:endParaRPr>
          </a:p>
          <a:p>
            <a:pPr marL="457200" indent="-457200" eaLnBrk="1" hangingPunct="1">
              <a:spcBef>
                <a:spcPct val="0"/>
              </a:spcBef>
              <a:buClrTx/>
              <a:defRPr/>
            </a:pPr>
            <a:endParaRPr lang="en-US" sz="2800" b="1" u="sng" dirty="0">
              <a:solidFill>
                <a:srgbClr val="A9A57C">
                  <a:lumMod val="50000"/>
                </a:srgbClr>
              </a:solidFill>
              <a:cs typeface="Arial" charset="0"/>
            </a:endParaRPr>
          </a:p>
          <a:p>
            <a:endParaRPr lang="en-US" i="1" dirty="0"/>
          </a:p>
        </p:txBody>
      </p:sp>
      <p:sp>
        <p:nvSpPr>
          <p:cNvPr id="6" name="Title 6"/>
          <p:cNvSpPr>
            <a:spLocks noGrp="1"/>
          </p:cNvSpPr>
          <p:nvPr>
            <p:ph type="title"/>
          </p:nvPr>
        </p:nvSpPr>
        <p:spPr>
          <a:xfrm>
            <a:off x="152400" y="122366"/>
            <a:ext cx="7924800" cy="830997"/>
          </a:xfrm>
          <a:prstGeom prst="rect">
            <a:avLst/>
          </a:prstGeom>
        </p:spPr>
        <p:txBody>
          <a:bodyPr wrap="square">
            <a:spAutoFit/>
          </a:bodyPr>
          <a:lstStyle/>
          <a:p>
            <a:pPr>
              <a:defRPr/>
            </a:pPr>
            <a:r>
              <a:rPr lang="en-US" sz="4800" b="1" dirty="0">
                <a:solidFill>
                  <a:srgbClr val="C00000"/>
                </a:solidFill>
                <a:cs typeface="Arial" charset="0"/>
              </a:rPr>
              <a:t>Conti….</a:t>
            </a:r>
            <a:endParaRPr lang="en-US" sz="5400" b="1" dirty="0">
              <a:solidFill>
                <a:srgbClr val="C00000"/>
              </a:solidFill>
              <a:cs typeface="Arial" charset="0"/>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145" y="228600"/>
            <a:ext cx="159702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8113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32585"/>
            <a:ext cx="8001000" cy="830997"/>
          </a:xfrm>
          <a:prstGeom prst="rect">
            <a:avLst/>
          </a:prstGeom>
        </p:spPr>
        <p:txBody>
          <a:bodyPr wrap="square">
            <a:spAutoFit/>
          </a:bodyPr>
          <a:lstStyle/>
          <a:p>
            <a:pPr>
              <a:defRPr/>
            </a:pPr>
            <a:endParaRPr lang="en-US" sz="1600" b="1" dirty="0">
              <a:latin typeface="+mj-lt"/>
              <a:cs typeface="Arial" charset="0"/>
            </a:endParaRPr>
          </a:p>
          <a:p>
            <a:pPr>
              <a:defRPr/>
            </a:pPr>
            <a:endParaRPr lang="en-US" sz="1400" b="1" dirty="0">
              <a:latin typeface="+mj-lt"/>
              <a:cs typeface="Arial" charset="0"/>
            </a:endParaRPr>
          </a:p>
          <a:p>
            <a:pPr lvl="2">
              <a:defRPr/>
            </a:pPr>
            <a:endParaRPr lang="en-US" b="1" dirty="0">
              <a:latin typeface="+mj-lt"/>
              <a:cs typeface="Arial" charset="0"/>
            </a:endParaRPr>
          </a:p>
        </p:txBody>
      </p:sp>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95250" y="685800"/>
            <a:ext cx="8115300" cy="5490369"/>
          </a:xfrm>
        </p:spPr>
        <p:txBody>
          <a:bodyPr/>
          <a:lstStyle/>
          <a:p>
            <a:pPr marL="0" indent="0" eaLnBrk="1" hangingPunct="1">
              <a:spcBef>
                <a:spcPct val="0"/>
              </a:spcBef>
              <a:buClrTx/>
              <a:buNone/>
              <a:defRPr/>
            </a:pPr>
            <a:r>
              <a:rPr lang="en-US" sz="2800" b="1" u="sng" dirty="0" smtClean="0">
                <a:cs typeface="Arial" charset="0"/>
              </a:rPr>
              <a:t>8. </a:t>
            </a:r>
            <a:r>
              <a:rPr lang="en-US" sz="2800" b="1" u="sng" dirty="0">
                <a:cs typeface="Arial" charset="0"/>
              </a:rPr>
              <a:t>Accountability</a:t>
            </a:r>
            <a:r>
              <a:rPr lang="en-US" sz="2800" b="1" u="sng" dirty="0" smtClean="0">
                <a:cs typeface="Arial" charset="0"/>
              </a:rPr>
              <a:t>:-</a:t>
            </a:r>
            <a:endParaRPr lang="en-US" sz="2800" b="1" u="sng" dirty="0">
              <a:cs typeface="Arial" charset="0"/>
            </a:endParaRPr>
          </a:p>
          <a:p>
            <a:pPr marL="228600" eaLnBrk="1" hangingPunct="1">
              <a:spcBef>
                <a:spcPct val="0"/>
              </a:spcBef>
              <a:buClrTx/>
              <a:defRPr/>
            </a:pPr>
            <a:r>
              <a:rPr lang="en-US" sz="2700" u="sng" dirty="0">
                <a:cs typeface="Arial" charset="0"/>
              </a:rPr>
              <a:t>Never skip lines </a:t>
            </a:r>
            <a:r>
              <a:rPr lang="en-US" sz="2700" dirty="0">
                <a:cs typeface="Arial" charset="0"/>
              </a:rPr>
              <a:t>,draw a single line through blank space</a:t>
            </a:r>
          </a:p>
          <a:p>
            <a:pPr marL="228600" eaLnBrk="1" hangingPunct="1">
              <a:spcBef>
                <a:spcPct val="0"/>
              </a:spcBef>
              <a:buClrTx/>
              <a:defRPr/>
            </a:pPr>
            <a:r>
              <a:rPr lang="en-US" sz="2700" dirty="0">
                <a:cs typeface="Arial" charset="0"/>
              </a:rPr>
              <a:t>Use </a:t>
            </a:r>
            <a:r>
              <a:rPr lang="en-US" sz="2700" u="sng" dirty="0">
                <a:cs typeface="Arial" charset="0"/>
              </a:rPr>
              <a:t>both sides </a:t>
            </a:r>
            <a:r>
              <a:rPr lang="en-US" sz="2700" dirty="0">
                <a:cs typeface="Arial" charset="0"/>
              </a:rPr>
              <a:t>of paper </a:t>
            </a:r>
          </a:p>
          <a:p>
            <a:pPr marL="228600" eaLnBrk="1" hangingPunct="1">
              <a:spcBef>
                <a:spcPct val="0"/>
              </a:spcBef>
              <a:buClrTx/>
              <a:defRPr/>
            </a:pPr>
            <a:r>
              <a:rPr lang="en-US" sz="2700" dirty="0" smtClean="0">
                <a:cs typeface="Arial" charset="0"/>
              </a:rPr>
              <a:t>Sign clearly  your name (First name </a:t>
            </a:r>
            <a:r>
              <a:rPr lang="en-US" sz="2700" dirty="0">
                <a:cs typeface="Arial" charset="0"/>
              </a:rPr>
              <a:t>with the first letter of the family </a:t>
            </a:r>
            <a:r>
              <a:rPr lang="en-US" sz="2700" dirty="0" smtClean="0">
                <a:cs typeface="Arial" charset="0"/>
              </a:rPr>
              <a:t>name) in each entry. </a:t>
            </a:r>
          </a:p>
          <a:p>
            <a:pPr marL="228600" eaLnBrk="1" hangingPunct="1">
              <a:spcBef>
                <a:spcPct val="0"/>
              </a:spcBef>
              <a:buClrTx/>
              <a:defRPr/>
            </a:pPr>
            <a:r>
              <a:rPr lang="en-US" sz="2700" dirty="0" smtClean="0">
                <a:cs typeface="Arial" charset="0"/>
              </a:rPr>
              <a:t>If there is an </a:t>
            </a:r>
            <a:r>
              <a:rPr lang="en-US" sz="2700" u="sng" dirty="0" smtClean="0">
                <a:cs typeface="Arial" charset="0"/>
              </a:rPr>
              <a:t>error, draw a single line, enter error and sign, and rewrite correctly. </a:t>
            </a:r>
            <a:r>
              <a:rPr lang="en-US" sz="2700" dirty="0" smtClean="0">
                <a:cs typeface="Arial" charset="0"/>
              </a:rPr>
              <a:t>Re-write </a:t>
            </a:r>
            <a:r>
              <a:rPr lang="en-US" sz="2700" dirty="0">
                <a:cs typeface="Arial" charset="0"/>
              </a:rPr>
              <a:t>the entry correctly</a:t>
            </a:r>
          </a:p>
          <a:p>
            <a:pPr marL="228600" eaLnBrk="1" hangingPunct="1">
              <a:spcBef>
                <a:spcPct val="0"/>
              </a:spcBef>
              <a:buClrTx/>
              <a:defRPr/>
            </a:pPr>
            <a:r>
              <a:rPr lang="en-US" sz="2700" dirty="0">
                <a:cs typeface="Arial" charset="0"/>
              </a:rPr>
              <a:t>Identify each page of record</a:t>
            </a:r>
          </a:p>
          <a:p>
            <a:pPr marL="228600" eaLnBrk="1" hangingPunct="1">
              <a:spcBef>
                <a:spcPct val="0"/>
              </a:spcBef>
              <a:buClrTx/>
              <a:defRPr/>
            </a:pPr>
            <a:r>
              <a:rPr lang="en-US" sz="2700" dirty="0">
                <a:cs typeface="Arial" charset="0"/>
              </a:rPr>
              <a:t>Ensure patient </a:t>
            </a:r>
            <a:r>
              <a:rPr lang="en-US" sz="2700" u="sng" dirty="0">
                <a:cs typeface="Arial" charset="0"/>
              </a:rPr>
              <a:t>record is complete </a:t>
            </a:r>
            <a:r>
              <a:rPr lang="en-US" sz="2700" dirty="0">
                <a:cs typeface="Arial" charset="0"/>
              </a:rPr>
              <a:t>before sending to medical </a:t>
            </a:r>
            <a:r>
              <a:rPr lang="en-US" sz="2700" dirty="0" smtClean="0">
                <a:cs typeface="Arial" charset="0"/>
              </a:rPr>
              <a:t>record</a:t>
            </a:r>
          </a:p>
          <a:p>
            <a:pPr marL="228600" eaLnBrk="1" hangingPunct="1">
              <a:spcBef>
                <a:spcPct val="0"/>
              </a:spcBef>
              <a:buClrTx/>
              <a:defRPr/>
            </a:pPr>
            <a:r>
              <a:rPr lang="en-US" sz="2700" dirty="0" smtClean="0">
                <a:cs typeface="Arial" charset="0"/>
              </a:rPr>
              <a:t>Do </a:t>
            </a:r>
            <a:r>
              <a:rPr lang="en-US" sz="2700" dirty="0">
                <a:cs typeface="Arial" charset="0"/>
              </a:rPr>
              <a:t>not use </a:t>
            </a:r>
            <a:r>
              <a:rPr lang="en-US" sz="2700" u="sng" dirty="0">
                <a:cs typeface="Arial" charset="0"/>
              </a:rPr>
              <a:t>white </a:t>
            </a:r>
            <a:r>
              <a:rPr lang="en-US" sz="2700" u="sng" dirty="0" smtClean="0">
                <a:cs typeface="Arial" charset="0"/>
              </a:rPr>
              <a:t>correctors</a:t>
            </a:r>
          </a:p>
          <a:p>
            <a:pPr marL="228600" eaLnBrk="1" hangingPunct="1">
              <a:spcBef>
                <a:spcPct val="0"/>
              </a:spcBef>
              <a:buClrTx/>
              <a:defRPr/>
            </a:pPr>
            <a:r>
              <a:rPr lang="en-US" sz="2700" dirty="0" smtClean="0">
                <a:cs typeface="Arial" charset="0"/>
              </a:rPr>
              <a:t>Use </a:t>
            </a:r>
            <a:r>
              <a:rPr lang="en-US" sz="2700" u="sng" dirty="0">
                <a:cs typeface="Arial" charset="0"/>
              </a:rPr>
              <a:t>blue </a:t>
            </a:r>
            <a:r>
              <a:rPr lang="en-US" sz="2700" dirty="0">
                <a:cs typeface="Arial" charset="0"/>
              </a:rPr>
              <a:t>or black ink for documentation </a:t>
            </a:r>
            <a:r>
              <a:rPr lang="en-US" sz="2700" u="sng" dirty="0">
                <a:cs typeface="Arial" charset="0"/>
              </a:rPr>
              <a:t>(black ink in original form )</a:t>
            </a:r>
          </a:p>
          <a:p>
            <a:pPr marL="228600" eaLnBrk="1" hangingPunct="1">
              <a:spcBef>
                <a:spcPct val="0"/>
              </a:spcBef>
              <a:buClrTx/>
              <a:defRPr/>
            </a:pPr>
            <a:endParaRPr lang="en-US" sz="2700" dirty="0" smtClean="0">
              <a:cs typeface="Arial" charset="0"/>
            </a:endParaRPr>
          </a:p>
          <a:p>
            <a:pPr marL="228600" eaLnBrk="1" hangingPunct="1">
              <a:spcBef>
                <a:spcPct val="0"/>
              </a:spcBef>
              <a:buClrTx/>
              <a:defRPr/>
            </a:pPr>
            <a:endParaRPr lang="en-US" sz="2700" dirty="0">
              <a:cs typeface="Arial" charset="0"/>
            </a:endParaRPr>
          </a:p>
          <a:p>
            <a:pPr marL="457200" indent="-457200" eaLnBrk="1" hangingPunct="1">
              <a:spcBef>
                <a:spcPct val="0"/>
              </a:spcBef>
              <a:buClrTx/>
              <a:defRPr/>
            </a:pPr>
            <a:endParaRPr lang="en-US" sz="2800" dirty="0">
              <a:solidFill>
                <a:srgbClr val="A9A57C">
                  <a:lumMod val="50000"/>
                </a:srgbClr>
              </a:solidFill>
              <a:cs typeface="Arial" charset="0"/>
            </a:endParaRPr>
          </a:p>
          <a:p>
            <a:pPr marL="457200" indent="-457200" eaLnBrk="1" hangingPunct="1">
              <a:spcBef>
                <a:spcPct val="0"/>
              </a:spcBef>
              <a:buClrTx/>
              <a:defRPr/>
            </a:pPr>
            <a:endParaRPr lang="en-US" sz="2800" b="1" u="sng" dirty="0">
              <a:solidFill>
                <a:srgbClr val="A9A57C">
                  <a:lumMod val="50000"/>
                </a:srgbClr>
              </a:solidFill>
              <a:cs typeface="Arial" charset="0"/>
            </a:endParaRPr>
          </a:p>
          <a:p>
            <a:endParaRPr lang="en-US" i="1" dirty="0"/>
          </a:p>
        </p:txBody>
      </p:sp>
      <p:sp>
        <p:nvSpPr>
          <p:cNvPr id="6" name="Title 6"/>
          <p:cNvSpPr>
            <a:spLocks noGrp="1"/>
          </p:cNvSpPr>
          <p:nvPr>
            <p:ph type="title"/>
          </p:nvPr>
        </p:nvSpPr>
        <p:spPr>
          <a:xfrm>
            <a:off x="149225" y="15240"/>
            <a:ext cx="7924800" cy="769441"/>
          </a:xfrm>
          <a:prstGeom prst="rect">
            <a:avLst/>
          </a:prstGeom>
        </p:spPr>
        <p:txBody>
          <a:bodyPr wrap="square">
            <a:spAutoFit/>
          </a:bodyPr>
          <a:lstStyle/>
          <a:p>
            <a:pPr>
              <a:defRPr/>
            </a:pPr>
            <a:r>
              <a:rPr lang="en-US" sz="4400" b="1" dirty="0">
                <a:solidFill>
                  <a:srgbClr val="C00000"/>
                </a:solidFill>
                <a:cs typeface="Arial" charset="0"/>
              </a:rPr>
              <a:t>Conti….</a:t>
            </a:r>
            <a:endParaRPr lang="en-US" sz="4800" b="1" dirty="0">
              <a:solidFill>
                <a:srgbClr val="C00000"/>
              </a:solidFill>
              <a:cs typeface="Arial" charset="0"/>
            </a:endParaRP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52400"/>
            <a:ext cx="1368425" cy="142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34739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762000"/>
          </a:xfrm>
        </p:spPr>
        <p:txBody>
          <a:bodyPr>
            <a:normAutofit fontScale="90000"/>
          </a:bodyPr>
          <a:lstStyle/>
          <a:p>
            <a:pPr eaLnBrk="1" hangingPunct="1">
              <a:defRPr/>
            </a:pPr>
            <a:endParaRPr lang="en-US" dirty="0">
              <a:solidFill>
                <a:schemeClr val="tx1"/>
              </a:solidFill>
            </a:endParaRPr>
          </a:p>
        </p:txBody>
      </p:sp>
      <p:sp>
        <p:nvSpPr>
          <p:cNvPr id="3" name="Content Placeholder 2"/>
          <p:cNvSpPr>
            <a:spLocks noGrp="1"/>
          </p:cNvSpPr>
          <p:nvPr>
            <p:ph idx="1"/>
          </p:nvPr>
        </p:nvSpPr>
        <p:spPr>
          <a:xfrm>
            <a:off x="457200" y="1752600"/>
            <a:ext cx="7696200" cy="4953000"/>
          </a:xfrm>
        </p:spPr>
        <p:txBody>
          <a:bodyPr>
            <a:noAutofit/>
          </a:bodyPr>
          <a:lstStyle/>
          <a:p>
            <a:pPr eaLnBrk="1" hangingPunct="1">
              <a:buFont typeface="Arial" pitchFamily="34" charset="0"/>
              <a:buNone/>
              <a:defRPr/>
            </a:pPr>
            <a:endParaRPr lang="en-US" sz="1100" dirty="0" smtClean="0">
              <a:latin typeface="+mj-lt"/>
            </a:endParaRPr>
          </a:p>
          <a:p>
            <a:pPr marL="571500" indent="-342900" eaLnBrk="1" hangingPunct="1">
              <a:buClrTx/>
              <a:defRPr/>
            </a:pPr>
            <a:r>
              <a:rPr lang="en-US" sz="2400" dirty="0" smtClean="0">
                <a:latin typeface="+mj-lt"/>
              </a:rPr>
              <a:t>Record</a:t>
            </a:r>
            <a:r>
              <a:rPr lang="en-US" sz="2400" u="sng" dirty="0" smtClean="0">
                <a:latin typeface="+mj-lt"/>
              </a:rPr>
              <a:t> observations </a:t>
            </a:r>
            <a:r>
              <a:rPr lang="en-US" sz="2400" dirty="0" smtClean="0">
                <a:latin typeface="+mj-lt"/>
              </a:rPr>
              <a:t>– Not interpretations</a:t>
            </a:r>
          </a:p>
          <a:p>
            <a:pPr marL="571500" indent="-342900" eaLnBrk="1" hangingPunct="1">
              <a:buClrTx/>
              <a:defRPr/>
            </a:pPr>
            <a:r>
              <a:rPr lang="en-US" sz="2400" u="sng" dirty="0" smtClean="0">
                <a:latin typeface="+mj-lt"/>
              </a:rPr>
              <a:t>Avoid generalization </a:t>
            </a:r>
            <a:r>
              <a:rPr lang="en-US" sz="2400" dirty="0" smtClean="0">
                <a:latin typeface="+mj-lt"/>
              </a:rPr>
              <a:t>– </a:t>
            </a:r>
            <a:r>
              <a:rPr lang="en-US" sz="2400" dirty="0" err="1" smtClean="0">
                <a:latin typeface="+mj-lt"/>
              </a:rPr>
              <a:t>eg</a:t>
            </a:r>
            <a:r>
              <a:rPr lang="en-US" sz="2400" dirty="0" smtClean="0">
                <a:latin typeface="+mj-lt"/>
              </a:rPr>
              <a:t>. Seems comfortable</a:t>
            </a:r>
          </a:p>
          <a:p>
            <a:pPr marL="571500" indent="-342900" eaLnBrk="1" hangingPunct="1">
              <a:buClrTx/>
              <a:defRPr/>
            </a:pPr>
            <a:r>
              <a:rPr lang="en-US" sz="2400" dirty="0" smtClean="0">
                <a:latin typeface="+mj-lt"/>
              </a:rPr>
              <a:t>Note problems as they occur, record interventions and </a:t>
            </a:r>
            <a:r>
              <a:rPr lang="en-US" sz="2400" u="sng" dirty="0" smtClean="0">
                <a:latin typeface="+mj-lt"/>
              </a:rPr>
              <a:t>response</a:t>
            </a:r>
          </a:p>
          <a:p>
            <a:pPr marL="571500" indent="-342900" eaLnBrk="1" hangingPunct="1">
              <a:buClrTx/>
              <a:defRPr/>
            </a:pPr>
            <a:r>
              <a:rPr lang="en-US" sz="2400" dirty="0" smtClean="0">
                <a:latin typeface="+mj-lt"/>
              </a:rPr>
              <a:t>Document </a:t>
            </a:r>
            <a:r>
              <a:rPr lang="en-US" sz="2400" u="sng" dirty="0">
                <a:latin typeface="+mj-lt"/>
              </a:rPr>
              <a:t>all medical visit and consultations </a:t>
            </a:r>
            <a:r>
              <a:rPr lang="en-US" sz="2400" dirty="0" smtClean="0">
                <a:latin typeface="+mj-lt"/>
              </a:rPr>
              <a:t>,so  </a:t>
            </a:r>
            <a:r>
              <a:rPr lang="en-US" sz="2400" dirty="0">
                <a:latin typeface="+mj-lt"/>
              </a:rPr>
              <a:t>others should be </a:t>
            </a:r>
            <a:r>
              <a:rPr lang="en-US" sz="2400" dirty="0" smtClean="0">
                <a:latin typeface="+mj-lt"/>
              </a:rPr>
              <a:t>aware</a:t>
            </a:r>
            <a:r>
              <a:rPr lang="en-US" sz="2400" dirty="0">
                <a:latin typeface="+mj-lt"/>
              </a:rPr>
              <a:t>.</a:t>
            </a:r>
            <a:endParaRPr lang="en-US" sz="2400" dirty="0" smtClean="0">
              <a:latin typeface="+mj-lt"/>
            </a:endParaRPr>
          </a:p>
          <a:p>
            <a:pPr marL="571500" indent="-342900" eaLnBrk="1" hangingPunct="1">
              <a:buClrTx/>
              <a:defRPr/>
            </a:pPr>
            <a:r>
              <a:rPr lang="en-US" sz="2400" dirty="0" smtClean="0">
                <a:latin typeface="+mj-lt"/>
              </a:rPr>
              <a:t>Document </a:t>
            </a:r>
            <a:r>
              <a:rPr lang="en-US" sz="2400" dirty="0">
                <a:latin typeface="+mj-lt"/>
              </a:rPr>
              <a:t>the </a:t>
            </a:r>
            <a:r>
              <a:rPr lang="en-US" sz="2400" u="sng" dirty="0">
                <a:latin typeface="+mj-lt"/>
              </a:rPr>
              <a:t>time physician notified and his response</a:t>
            </a:r>
            <a:r>
              <a:rPr lang="en-US" sz="2400" dirty="0">
                <a:latin typeface="+mj-lt"/>
              </a:rPr>
              <a:t> (by phone, face to face, </a:t>
            </a:r>
            <a:r>
              <a:rPr lang="en-US" sz="2400" dirty="0" err="1" smtClean="0">
                <a:latin typeface="+mj-lt"/>
              </a:rPr>
              <a:t>etc</a:t>
            </a:r>
            <a:r>
              <a:rPr lang="en-US" sz="2400" dirty="0" smtClean="0">
                <a:latin typeface="+mj-lt"/>
              </a:rPr>
              <a:t>)</a:t>
            </a:r>
          </a:p>
          <a:p>
            <a:pPr marL="571500" indent="-342900" eaLnBrk="1" hangingPunct="1">
              <a:buClrTx/>
              <a:defRPr/>
            </a:pPr>
            <a:r>
              <a:rPr lang="en-US" sz="2400" dirty="0" smtClean="0">
                <a:latin typeface="+mj-lt"/>
              </a:rPr>
              <a:t>Document </a:t>
            </a:r>
            <a:r>
              <a:rPr lang="en-US" sz="2400" dirty="0">
                <a:latin typeface="+mj-lt"/>
              </a:rPr>
              <a:t>also </a:t>
            </a:r>
            <a:r>
              <a:rPr lang="en-US" sz="2400" u="sng" dirty="0">
                <a:latin typeface="+mj-lt"/>
              </a:rPr>
              <a:t>information given to </a:t>
            </a:r>
            <a:r>
              <a:rPr lang="en-US" sz="2400" u="sng" dirty="0" smtClean="0">
                <a:latin typeface="+mj-lt"/>
              </a:rPr>
              <a:t>supervisors</a:t>
            </a:r>
            <a:r>
              <a:rPr lang="en-US" sz="2400" dirty="0" smtClean="0">
                <a:latin typeface="+mj-lt"/>
              </a:rPr>
              <a:t>.(ex incident report)</a:t>
            </a:r>
          </a:p>
          <a:p>
            <a:pPr marL="571500" indent="-342900" eaLnBrk="1" hangingPunct="1">
              <a:buClrTx/>
              <a:defRPr/>
            </a:pPr>
            <a:r>
              <a:rPr lang="en-US" sz="2400" dirty="0" smtClean="0">
                <a:latin typeface="+mj-lt"/>
              </a:rPr>
              <a:t>Any information related to fees (Payment )</a:t>
            </a:r>
            <a:endParaRPr lang="en-US" sz="2400" dirty="0">
              <a:latin typeface="+mj-lt"/>
            </a:endParaRPr>
          </a:p>
          <a:p>
            <a:pPr eaLnBrk="1" hangingPunct="1">
              <a:buFont typeface="Arial" pitchFamily="34" charset="0"/>
              <a:buNone/>
              <a:defRPr/>
            </a:pPr>
            <a:endParaRPr lang="en-US" sz="2000" dirty="0" smtClean="0">
              <a:latin typeface="+mj-lt"/>
            </a:endParaRPr>
          </a:p>
          <a:p>
            <a:pPr eaLnBrk="1" hangingPunct="1">
              <a:buFont typeface="Arial" pitchFamily="34" charset="0"/>
              <a:buNone/>
              <a:defRPr/>
            </a:pPr>
            <a:r>
              <a:rPr lang="en-US" sz="2000" dirty="0" smtClean="0">
                <a:latin typeface="+mj-lt"/>
              </a:rPr>
              <a:t> </a:t>
            </a:r>
            <a:endParaRPr lang="en-US" sz="2000" dirty="0">
              <a:latin typeface="+mj-lt"/>
            </a:endParaRPr>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762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p:cNvSpPr>
            <a:spLocks noGrp="1"/>
          </p:cNvSpPr>
          <p:nvPr>
            <p:ph idx="1"/>
          </p:nvPr>
        </p:nvSpPr>
        <p:spPr>
          <a:xfrm>
            <a:off x="152400" y="689768"/>
            <a:ext cx="8229600" cy="5334000"/>
          </a:xfrm>
        </p:spPr>
        <p:txBody>
          <a:bodyPr/>
          <a:lstStyle/>
          <a:p>
            <a:pPr eaLnBrk="1" hangingPunct="1">
              <a:buFont typeface="Arial" pitchFamily="34" charset="0"/>
              <a:buNone/>
            </a:pPr>
            <a:r>
              <a:rPr lang="en-US" sz="2800" b="1" u="sng" dirty="0" smtClean="0">
                <a:latin typeface="+mj-lt"/>
              </a:rPr>
              <a:t>Admission Notes:</a:t>
            </a:r>
          </a:p>
          <a:p>
            <a:pPr eaLnBrk="1" hangingPunct="1">
              <a:buFont typeface="Arial" pitchFamily="34" charset="0"/>
              <a:buNone/>
            </a:pPr>
            <a:endParaRPr lang="en-US" sz="2800" b="1" u="sng" dirty="0" smtClean="0">
              <a:latin typeface="+mj-lt"/>
            </a:endParaRPr>
          </a:p>
          <a:p>
            <a:pPr eaLnBrk="1" hangingPunct="1">
              <a:buClr>
                <a:schemeClr val="tx1"/>
              </a:buClr>
            </a:pPr>
            <a:r>
              <a:rPr lang="en-US" sz="2800" dirty="0" smtClean="0"/>
              <a:t>Document the </a:t>
            </a:r>
            <a:r>
              <a:rPr lang="en-US" sz="2800" u="sng" dirty="0" smtClean="0"/>
              <a:t>mode of admission </a:t>
            </a:r>
            <a:r>
              <a:rPr lang="en-US" sz="2800" dirty="0" smtClean="0"/>
              <a:t>and condition of the patient. (ambulatory, wheelchair, stretcher, walking, etc.) </a:t>
            </a:r>
          </a:p>
          <a:p>
            <a:pPr eaLnBrk="1" hangingPunct="1">
              <a:buClr>
                <a:schemeClr val="tx1"/>
              </a:buClr>
            </a:pPr>
            <a:r>
              <a:rPr lang="en-US" sz="2800" dirty="0" smtClean="0"/>
              <a:t>Accompanied by</a:t>
            </a:r>
            <a:r>
              <a:rPr lang="en-US" sz="2800" u="sng" dirty="0" smtClean="0"/>
              <a:t> whom </a:t>
            </a:r>
          </a:p>
          <a:p>
            <a:pPr eaLnBrk="1" hangingPunct="1">
              <a:buClr>
                <a:schemeClr val="tx1"/>
              </a:buClr>
            </a:pPr>
            <a:r>
              <a:rPr lang="en-US" sz="2800" dirty="0" smtClean="0"/>
              <a:t>Describe the signs and symptoms(</a:t>
            </a:r>
            <a:r>
              <a:rPr lang="en-US" sz="2800" u="sng" dirty="0" smtClean="0"/>
              <a:t>both subjective &amp; objective data</a:t>
            </a:r>
            <a:r>
              <a:rPr lang="en-US" sz="2800" dirty="0" smtClean="0"/>
              <a:t>)</a:t>
            </a:r>
          </a:p>
          <a:p>
            <a:pPr eaLnBrk="1" hangingPunct="1">
              <a:buClr>
                <a:schemeClr val="tx1"/>
              </a:buClr>
            </a:pPr>
            <a:r>
              <a:rPr lang="en-US" sz="2800" dirty="0" smtClean="0"/>
              <a:t>Mention the </a:t>
            </a:r>
            <a:r>
              <a:rPr lang="en-US" sz="2800" u="sng" dirty="0" smtClean="0"/>
              <a:t>time doctor</a:t>
            </a:r>
            <a:r>
              <a:rPr lang="en-US" sz="2800" dirty="0" smtClean="0"/>
              <a:t> </a:t>
            </a:r>
            <a:r>
              <a:rPr lang="en-US" sz="2800" u="sng" dirty="0" smtClean="0"/>
              <a:t>notified </a:t>
            </a:r>
            <a:r>
              <a:rPr lang="en-US" sz="2800" dirty="0" smtClean="0"/>
              <a:t>and </a:t>
            </a:r>
            <a:r>
              <a:rPr lang="en-US" sz="2800" u="sng" dirty="0" smtClean="0"/>
              <a:t>the time when he visited the patient. </a:t>
            </a:r>
          </a:p>
          <a:p>
            <a:pPr eaLnBrk="1" hangingPunct="1">
              <a:buClr>
                <a:schemeClr val="tx1"/>
              </a:buClr>
            </a:pPr>
            <a:r>
              <a:rPr lang="en-US" sz="2800" u="sng" dirty="0" smtClean="0"/>
              <a:t>Any medications, investigations( to follow), files</a:t>
            </a:r>
          </a:p>
          <a:p>
            <a:pPr eaLnBrk="1" hangingPunct="1">
              <a:buClr>
                <a:schemeClr val="tx1"/>
              </a:buClr>
            </a:pPr>
            <a:r>
              <a:rPr lang="en-US" sz="2800" u="sng" dirty="0" smtClean="0"/>
              <a:t>Initial Vital signs – if relevant </a:t>
            </a:r>
            <a:endParaRPr lang="en-US" sz="2800" dirty="0" smtClean="0"/>
          </a:p>
          <a:p>
            <a:pPr eaLnBrk="1" hangingPunct="1">
              <a:buClr>
                <a:schemeClr val="tx1"/>
              </a:buClr>
            </a:pPr>
            <a:endParaRPr lang="en-US" dirty="0" smtClean="0"/>
          </a:p>
          <a:p>
            <a:pPr eaLnBrk="1" hangingPunct="1">
              <a:buFont typeface="Wingdings" pitchFamily="2" charset="2"/>
              <a:buChar char="Ø"/>
            </a:pPr>
            <a:endParaRPr lang="en-US" dirty="0" smtClean="0"/>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3352801" cy="135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p:cNvSpPr>
            <a:spLocks noGrp="1"/>
          </p:cNvSpPr>
          <p:nvPr>
            <p:ph idx="1"/>
          </p:nvPr>
        </p:nvSpPr>
        <p:spPr>
          <a:xfrm>
            <a:off x="304800" y="1143000"/>
            <a:ext cx="8077200" cy="6019800"/>
          </a:xfrm>
        </p:spPr>
        <p:txBody>
          <a:bodyPr/>
          <a:lstStyle/>
          <a:p>
            <a:pPr eaLnBrk="1" hangingPunct="1">
              <a:buFont typeface="Arial" pitchFamily="34" charset="0"/>
              <a:buNone/>
            </a:pPr>
            <a:r>
              <a:rPr lang="en-US" sz="2800" b="1" u="sng" dirty="0" smtClean="0">
                <a:latin typeface="+mj-lt"/>
              </a:rPr>
              <a:t>Conti…Admission Notes:</a:t>
            </a:r>
          </a:p>
          <a:p>
            <a:pPr marL="114300" indent="0" eaLnBrk="1" hangingPunct="1">
              <a:buClr>
                <a:schemeClr val="tx1"/>
              </a:buClr>
              <a:buNone/>
            </a:pPr>
            <a:endParaRPr lang="en-US" u="sng" dirty="0" smtClean="0"/>
          </a:p>
          <a:p>
            <a:pPr eaLnBrk="1" hangingPunct="1">
              <a:buClr>
                <a:schemeClr val="tx1"/>
              </a:buClr>
            </a:pPr>
            <a:r>
              <a:rPr lang="en-US" sz="2800" u="sng" dirty="0" smtClean="0"/>
              <a:t>Specify any unusual circumstances like police case or court case(Police cases/Court cases) </a:t>
            </a:r>
          </a:p>
          <a:p>
            <a:pPr eaLnBrk="1" hangingPunct="1">
              <a:buClr>
                <a:schemeClr val="tx1"/>
              </a:buClr>
            </a:pPr>
            <a:r>
              <a:rPr lang="en-US" sz="2800" dirty="0" smtClean="0"/>
              <a:t>Note about </a:t>
            </a:r>
            <a:r>
              <a:rPr lang="en-US" sz="2800" u="sng" dirty="0" smtClean="0"/>
              <a:t>valuables </a:t>
            </a:r>
            <a:r>
              <a:rPr lang="en-US" sz="2800" dirty="0" smtClean="0"/>
              <a:t>received from the patient.</a:t>
            </a:r>
          </a:p>
          <a:p>
            <a:pPr eaLnBrk="1" hangingPunct="1">
              <a:buClr>
                <a:schemeClr val="tx1"/>
              </a:buClr>
            </a:pPr>
            <a:r>
              <a:rPr lang="en-US" sz="2800" dirty="0" smtClean="0"/>
              <a:t> </a:t>
            </a:r>
            <a:r>
              <a:rPr lang="en-US" sz="2800" u="sng" dirty="0" smtClean="0"/>
              <a:t>Orientations given </a:t>
            </a:r>
            <a:r>
              <a:rPr lang="en-US" sz="2800" dirty="0" smtClean="0"/>
              <a:t>to the patient and relatives regarding the ward routine and hospital policy should be included.</a:t>
            </a:r>
          </a:p>
          <a:p>
            <a:pPr eaLnBrk="1" hangingPunct="1">
              <a:buClr>
                <a:schemeClr val="tx1"/>
              </a:buClr>
            </a:pPr>
            <a:r>
              <a:rPr lang="en-US" sz="2800" u="sng" dirty="0" smtClean="0"/>
              <a:t>Nursing care - evaluation</a:t>
            </a:r>
          </a:p>
          <a:p>
            <a:pPr eaLnBrk="1" hangingPunct="1">
              <a:buClr>
                <a:schemeClr val="tx1"/>
              </a:buClr>
            </a:pPr>
            <a:endParaRPr lang="en-US" dirty="0" smtClean="0"/>
          </a:p>
          <a:p>
            <a:pPr eaLnBrk="1" hangingPunct="1">
              <a:buFont typeface="Wingdings" pitchFamily="2" charset="2"/>
              <a:buChar char="Ø"/>
            </a:pPr>
            <a:endParaRPr lang="en-US" dirty="0" smtClean="0"/>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599"/>
            <a:ext cx="3200401" cy="135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21149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ontent Placeholder 2"/>
          <p:cNvSpPr>
            <a:spLocks noGrp="1"/>
          </p:cNvSpPr>
          <p:nvPr>
            <p:ph idx="1"/>
          </p:nvPr>
        </p:nvSpPr>
        <p:spPr>
          <a:xfrm>
            <a:off x="304800" y="1371600"/>
            <a:ext cx="8229600" cy="5486400"/>
          </a:xfrm>
        </p:spPr>
        <p:txBody>
          <a:bodyPr/>
          <a:lstStyle/>
          <a:p>
            <a:pPr eaLnBrk="1" hangingPunct="1">
              <a:buFont typeface="Arial" pitchFamily="34" charset="0"/>
              <a:buNone/>
            </a:pPr>
            <a:endParaRPr lang="en-US" sz="1400" dirty="0" smtClean="0"/>
          </a:p>
          <a:p>
            <a:pPr eaLnBrk="1" hangingPunct="1">
              <a:buClrTx/>
            </a:pPr>
            <a:r>
              <a:rPr lang="en-US" sz="2800" dirty="0" smtClean="0"/>
              <a:t>Mention the </a:t>
            </a:r>
            <a:r>
              <a:rPr lang="en-US" sz="2800" u="sng" dirty="0" smtClean="0"/>
              <a:t>mode of transfer </a:t>
            </a:r>
            <a:r>
              <a:rPr lang="en-US" sz="2800" dirty="0" smtClean="0"/>
              <a:t>and general condition of the patient.</a:t>
            </a:r>
          </a:p>
          <a:p>
            <a:pPr eaLnBrk="1" hangingPunct="1">
              <a:buClrTx/>
            </a:pPr>
            <a:r>
              <a:rPr lang="en-US" sz="2800" u="sng" dirty="0" smtClean="0"/>
              <a:t>Accompanied</a:t>
            </a:r>
            <a:r>
              <a:rPr lang="en-US" sz="2800" dirty="0" smtClean="0"/>
              <a:t> by – S/N, Relatives</a:t>
            </a:r>
          </a:p>
          <a:p>
            <a:pPr eaLnBrk="1" hangingPunct="1">
              <a:buClrTx/>
            </a:pPr>
            <a:r>
              <a:rPr lang="en-US" sz="2800" u="sng" dirty="0" smtClean="0"/>
              <a:t>Which Dr. seen him, under which unit </a:t>
            </a:r>
            <a:r>
              <a:rPr lang="en-US" sz="2800" u="sng" dirty="0" err="1" smtClean="0"/>
              <a:t>Dr</a:t>
            </a:r>
            <a:endParaRPr lang="en-US" sz="2800" u="sng" dirty="0" smtClean="0"/>
          </a:p>
          <a:p>
            <a:pPr eaLnBrk="1" hangingPunct="1">
              <a:buClrTx/>
            </a:pPr>
            <a:r>
              <a:rPr lang="en-US" sz="2800" dirty="0" smtClean="0"/>
              <a:t> Signs and Symptoms – </a:t>
            </a:r>
            <a:r>
              <a:rPr lang="en-US" sz="2800" u="sng" dirty="0" smtClean="0"/>
              <a:t>objective/subjective</a:t>
            </a:r>
          </a:p>
          <a:p>
            <a:pPr eaLnBrk="1" hangingPunct="1">
              <a:buClrTx/>
            </a:pPr>
            <a:r>
              <a:rPr lang="en-US" sz="2800" u="sng" dirty="0" smtClean="0"/>
              <a:t>Received – file, investigations, X-rays, ECG</a:t>
            </a:r>
          </a:p>
          <a:p>
            <a:pPr marL="114300" indent="0" eaLnBrk="1" hangingPunct="1">
              <a:buNone/>
            </a:pPr>
            <a:endParaRPr lang="en-US" sz="2400" dirty="0" smtClean="0"/>
          </a:p>
          <a:p>
            <a:pPr eaLnBrk="1" hangingPunct="1">
              <a:buFont typeface="Wingdings" pitchFamily="2" charset="2"/>
              <a:buChar char="Ø"/>
            </a:pPr>
            <a:endParaRPr lang="en-US" dirty="0" smtClean="0"/>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399"/>
            <a:ext cx="2738437"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347217"/>
            <a:ext cx="5791200" cy="584775"/>
          </a:xfrm>
          <a:prstGeom prst="rect">
            <a:avLst/>
          </a:prstGeom>
        </p:spPr>
        <p:txBody>
          <a:bodyPr wrap="square">
            <a:spAutoFit/>
          </a:bodyPr>
          <a:lstStyle/>
          <a:p>
            <a:pPr marL="342900" lvl="0" indent="-228600">
              <a:spcBef>
                <a:spcPct val="20000"/>
              </a:spcBef>
              <a:buClr>
                <a:srgbClr val="A9A57C"/>
              </a:buClr>
            </a:pPr>
            <a:r>
              <a:rPr lang="en-US" sz="3200" b="1" u="sng" dirty="0">
                <a:solidFill>
                  <a:srgbClr val="2F2B20"/>
                </a:solidFill>
                <a:latin typeface="Calibri"/>
                <a:cs typeface="+mn-cs"/>
              </a:rPr>
              <a:t>Transfer-in Notes:</a:t>
            </a: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4294967295"/>
          </p:nvPr>
        </p:nvSpPr>
        <p:spPr>
          <a:xfrm>
            <a:off x="228600" y="2743200"/>
            <a:ext cx="7696200" cy="3200400"/>
          </a:xfrm>
        </p:spPr>
        <p:txBody>
          <a:bodyPr/>
          <a:lstStyle/>
          <a:p>
            <a:r>
              <a:rPr lang="en-US" sz="3600" b="1" dirty="0" smtClean="0"/>
              <a:t>Definition ,</a:t>
            </a:r>
            <a:r>
              <a:rPr lang="en-US" sz="3600" b="1" dirty="0"/>
              <a:t> </a:t>
            </a:r>
            <a:r>
              <a:rPr lang="en-US" sz="3600" b="1" dirty="0" smtClean="0"/>
              <a:t>purposes and  principles of nurses note</a:t>
            </a:r>
            <a:r>
              <a:rPr lang="en-US" sz="3600" b="1" dirty="0"/>
              <a:t>s</a:t>
            </a:r>
            <a:r>
              <a:rPr lang="en-US" sz="3600" b="1" dirty="0" smtClean="0"/>
              <a:t> </a:t>
            </a:r>
          </a:p>
          <a:p>
            <a:r>
              <a:rPr lang="en-US" sz="3600" b="1" dirty="0" smtClean="0"/>
              <a:t>Frequently question asked about nurses notes</a:t>
            </a:r>
            <a:r>
              <a:rPr lang="en-US" sz="3600" b="1" dirty="0"/>
              <a:t>.</a:t>
            </a:r>
            <a:endParaRPr lang="en-US" sz="3600" dirty="0"/>
          </a:p>
          <a:p>
            <a:r>
              <a:rPr lang="en-US" sz="3600" b="1" dirty="0" smtClean="0"/>
              <a:t>How </a:t>
            </a:r>
            <a:r>
              <a:rPr lang="en-US" sz="3600" b="1" dirty="0"/>
              <a:t>to </a:t>
            </a:r>
            <a:r>
              <a:rPr lang="en-US" sz="3600" b="1" dirty="0" smtClean="0"/>
              <a:t>write </a:t>
            </a:r>
            <a:r>
              <a:rPr lang="en-US" sz="3600" b="1" dirty="0"/>
              <a:t>a </a:t>
            </a:r>
            <a:r>
              <a:rPr lang="en-US" sz="3600" b="1" dirty="0" smtClean="0"/>
              <a:t>nurse's </a:t>
            </a:r>
            <a:r>
              <a:rPr lang="en-US" sz="3600" b="1" dirty="0"/>
              <a:t>SOAP </a:t>
            </a:r>
            <a:r>
              <a:rPr lang="en-US" sz="3600" b="1" dirty="0" smtClean="0"/>
              <a:t>note</a:t>
            </a:r>
          </a:p>
          <a:p>
            <a:endParaRPr lang="en-US" dirty="0" smtClean="0"/>
          </a:p>
          <a:p>
            <a:endParaRPr lang="en-US" dirty="0"/>
          </a:p>
        </p:txBody>
      </p:sp>
      <p:pic>
        <p:nvPicPr>
          <p:cNvPr id="1026" name="Picture 2" descr="https://askoutline.files.wordpress.com/2015/09/outline_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5" y="457200"/>
            <a:ext cx="771842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57557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ontent Placeholder 2"/>
          <p:cNvSpPr>
            <a:spLocks noGrp="1"/>
          </p:cNvSpPr>
          <p:nvPr>
            <p:ph idx="1"/>
          </p:nvPr>
        </p:nvSpPr>
        <p:spPr>
          <a:xfrm>
            <a:off x="152400" y="1371600"/>
            <a:ext cx="8229600" cy="4495800"/>
          </a:xfrm>
        </p:spPr>
        <p:txBody>
          <a:bodyPr/>
          <a:lstStyle/>
          <a:p>
            <a:pPr eaLnBrk="1" hangingPunct="1">
              <a:buFont typeface="Arial" pitchFamily="34" charset="0"/>
              <a:buNone/>
            </a:pPr>
            <a:endParaRPr lang="en-US" sz="1400" dirty="0" smtClean="0"/>
          </a:p>
          <a:p>
            <a:pPr marL="114300" indent="0" eaLnBrk="1" hangingPunct="1">
              <a:buNone/>
            </a:pPr>
            <a:endParaRPr lang="en-US" sz="2400" u="sng" dirty="0" smtClean="0"/>
          </a:p>
          <a:p>
            <a:pPr eaLnBrk="1" hangingPunct="1">
              <a:buClrTx/>
            </a:pPr>
            <a:r>
              <a:rPr lang="en-US" sz="2800" u="sng" dirty="0" smtClean="0"/>
              <a:t>Medications, appointments (to be follow)</a:t>
            </a:r>
            <a:r>
              <a:rPr lang="en-US" sz="2800" dirty="0" smtClean="0"/>
              <a:t>, </a:t>
            </a:r>
            <a:r>
              <a:rPr lang="en-US" sz="2800" dirty="0" err="1" smtClean="0"/>
              <a:t>etc</a:t>
            </a:r>
            <a:endParaRPr lang="en-US" sz="2800" dirty="0" smtClean="0"/>
          </a:p>
          <a:p>
            <a:pPr eaLnBrk="1" hangingPunct="1">
              <a:buClrTx/>
            </a:pPr>
            <a:r>
              <a:rPr lang="en-US" sz="2800" dirty="0" smtClean="0"/>
              <a:t>Any </a:t>
            </a:r>
            <a:r>
              <a:rPr lang="en-US" sz="2800" u="sng" dirty="0" smtClean="0"/>
              <a:t>urgent investigations </a:t>
            </a:r>
            <a:r>
              <a:rPr lang="en-US" sz="2800" dirty="0" smtClean="0"/>
              <a:t>results due</a:t>
            </a:r>
          </a:p>
          <a:p>
            <a:pPr eaLnBrk="1" hangingPunct="1">
              <a:buClrTx/>
            </a:pPr>
            <a:r>
              <a:rPr lang="en-US" sz="2800" dirty="0" smtClean="0"/>
              <a:t>Specify the disposition of </a:t>
            </a:r>
            <a:r>
              <a:rPr lang="en-US" sz="2800" u="sng" dirty="0" smtClean="0"/>
              <a:t>valuables and who received </a:t>
            </a:r>
            <a:r>
              <a:rPr lang="en-US" sz="2800" dirty="0" smtClean="0"/>
              <a:t>it.</a:t>
            </a:r>
          </a:p>
          <a:p>
            <a:pPr eaLnBrk="1" hangingPunct="1">
              <a:buClrTx/>
            </a:pPr>
            <a:r>
              <a:rPr lang="en-US" sz="2800" u="sng" dirty="0" smtClean="0"/>
              <a:t>Time doctor informed </a:t>
            </a:r>
            <a:r>
              <a:rPr lang="en-US" sz="2800" dirty="0" smtClean="0"/>
              <a:t>and </a:t>
            </a:r>
            <a:r>
              <a:rPr lang="en-US" sz="2800" u="sng" dirty="0" smtClean="0"/>
              <a:t>time seen by him</a:t>
            </a:r>
          </a:p>
          <a:p>
            <a:pPr eaLnBrk="1" hangingPunct="1">
              <a:buClrTx/>
            </a:pPr>
            <a:r>
              <a:rPr lang="en-US" sz="2800" dirty="0" smtClean="0"/>
              <a:t>Document </a:t>
            </a:r>
            <a:r>
              <a:rPr lang="en-US" sz="2800" u="sng" dirty="0" smtClean="0"/>
              <a:t>the handing over </a:t>
            </a:r>
            <a:r>
              <a:rPr lang="en-US" sz="2800" dirty="0" smtClean="0"/>
              <a:t>of </a:t>
            </a:r>
            <a:r>
              <a:rPr lang="en-US" sz="2800" u="sng" dirty="0" smtClean="0"/>
              <a:t>appointments</a:t>
            </a:r>
            <a:r>
              <a:rPr lang="en-US" sz="2800" dirty="0" smtClean="0"/>
              <a:t> for procedure and investigation reports.</a:t>
            </a:r>
          </a:p>
          <a:p>
            <a:pPr eaLnBrk="1" hangingPunct="1">
              <a:buFont typeface="Wingdings" pitchFamily="2" charset="2"/>
              <a:buChar char="Ø"/>
            </a:pPr>
            <a:endParaRPr lang="en-US" dirty="0" smtClean="0"/>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399"/>
            <a:ext cx="2738437"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347217"/>
            <a:ext cx="5791200" cy="584775"/>
          </a:xfrm>
          <a:prstGeom prst="rect">
            <a:avLst/>
          </a:prstGeom>
        </p:spPr>
        <p:txBody>
          <a:bodyPr wrap="square">
            <a:spAutoFit/>
          </a:bodyPr>
          <a:lstStyle/>
          <a:p>
            <a:pPr marL="342900" lvl="0" indent="-228600">
              <a:spcBef>
                <a:spcPct val="20000"/>
              </a:spcBef>
              <a:buClr>
                <a:srgbClr val="A9A57C"/>
              </a:buClr>
            </a:pPr>
            <a:r>
              <a:rPr lang="en-US" sz="3200" b="1" u="sng" dirty="0" smtClean="0">
                <a:solidFill>
                  <a:srgbClr val="2F2B20"/>
                </a:solidFill>
                <a:latin typeface="Calibri"/>
                <a:cs typeface="+mn-cs"/>
              </a:rPr>
              <a:t>Conti…Transfer-in </a:t>
            </a:r>
            <a:r>
              <a:rPr lang="en-US" sz="3200" b="1" u="sng" dirty="0">
                <a:solidFill>
                  <a:srgbClr val="2F2B20"/>
                </a:solidFill>
                <a:latin typeface="Calibri"/>
                <a:cs typeface="+mn-cs"/>
              </a:rPr>
              <a:t>Notes:</a:t>
            </a:r>
          </a:p>
        </p:txBody>
      </p:sp>
    </p:spTree>
    <p:extLst>
      <p:ext uri="{BB962C8B-B14F-4D97-AF65-F5344CB8AC3E}">
        <p14:creationId xmlns:p14="http://schemas.microsoft.com/office/powerpoint/2010/main" val="122150044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Content Placeholder 2"/>
          <p:cNvSpPr>
            <a:spLocks noGrp="1"/>
          </p:cNvSpPr>
          <p:nvPr>
            <p:ph idx="1"/>
          </p:nvPr>
        </p:nvSpPr>
        <p:spPr>
          <a:xfrm>
            <a:off x="164690" y="1109980"/>
            <a:ext cx="8229600" cy="5581332"/>
          </a:xfrm>
        </p:spPr>
        <p:txBody>
          <a:bodyPr/>
          <a:lstStyle/>
          <a:p>
            <a:pPr eaLnBrk="1" hangingPunct="1">
              <a:buFont typeface="Arial" pitchFamily="34" charset="0"/>
              <a:buNone/>
            </a:pPr>
            <a:endParaRPr lang="en-US" dirty="0" smtClean="0"/>
          </a:p>
          <a:p>
            <a:pPr eaLnBrk="1" hangingPunct="1">
              <a:buFont typeface="Arial" pitchFamily="34" charset="0"/>
              <a:buNone/>
            </a:pPr>
            <a:endParaRPr lang="en-US" sz="1200" dirty="0" smtClean="0"/>
          </a:p>
          <a:p>
            <a:pPr eaLnBrk="1" hangingPunct="1">
              <a:buClrTx/>
            </a:pPr>
            <a:r>
              <a:rPr lang="en-US" sz="2800" dirty="0" smtClean="0"/>
              <a:t>Discharged by </a:t>
            </a:r>
            <a:r>
              <a:rPr lang="en-US" sz="2800" u="sng" dirty="0" smtClean="0"/>
              <a:t>doctor  name </a:t>
            </a:r>
            <a:r>
              <a:rPr lang="en-US" sz="2800" dirty="0" smtClean="0"/>
              <a:t>.</a:t>
            </a:r>
          </a:p>
          <a:p>
            <a:pPr eaLnBrk="1" hangingPunct="1">
              <a:buClrTx/>
            </a:pPr>
            <a:r>
              <a:rPr lang="en-US" sz="2800" dirty="0" smtClean="0"/>
              <a:t>Mention the </a:t>
            </a:r>
            <a:r>
              <a:rPr lang="en-US" sz="2800" u="sng" dirty="0" smtClean="0"/>
              <a:t>mode of discharge </a:t>
            </a:r>
            <a:r>
              <a:rPr lang="en-US" sz="2800" dirty="0" smtClean="0"/>
              <a:t>of the patient and to whom discharged and Where ( alone , family,  home or another hospital)</a:t>
            </a:r>
          </a:p>
          <a:p>
            <a:pPr eaLnBrk="1" hangingPunct="1">
              <a:buClrTx/>
            </a:pPr>
            <a:r>
              <a:rPr lang="en-US" sz="2800" dirty="0" smtClean="0"/>
              <a:t>Specify </a:t>
            </a:r>
            <a:r>
              <a:rPr lang="en-US" sz="2800" u="sng" dirty="0" smtClean="0"/>
              <a:t>the instructions </a:t>
            </a:r>
            <a:r>
              <a:rPr lang="en-US" sz="2800" dirty="0" smtClean="0"/>
              <a:t>given to the patient about </a:t>
            </a:r>
            <a:r>
              <a:rPr lang="en-US" sz="2800" u="sng" dirty="0" smtClean="0"/>
              <a:t>medication and health teachings</a:t>
            </a:r>
            <a:r>
              <a:rPr lang="en-US" sz="2800" dirty="0" smtClean="0"/>
              <a:t>.</a:t>
            </a:r>
          </a:p>
          <a:p>
            <a:pPr eaLnBrk="1" hangingPunct="1">
              <a:buClrTx/>
            </a:pPr>
            <a:r>
              <a:rPr lang="en-US" sz="2800" dirty="0" smtClean="0"/>
              <a:t>Record the documents given to the patient related to </a:t>
            </a:r>
            <a:r>
              <a:rPr lang="en-US" sz="2800" u="sng" dirty="0" smtClean="0"/>
              <a:t>investigations, appointments </a:t>
            </a:r>
            <a:r>
              <a:rPr lang="en-US" sz="2800" dirty="0" smtClean="0"/>
              <a:t>and discharge summary </a:t>
            </a:r>
            <a:r>
              <a:rPr lang="en-US" sz="2800" u="sng" dirty="0" smtClean="0"/>
              <a:t>or medical reports</a:t>
            </a:r>
            <a:r>
              <a:rPr lang="en-US" sz="2800" dirty="0" smtClean="0"/>
              <a:t>.</a:t>
            </a:r>
          </a:p>
          <a:p>
            <a:pPr eaLnBrk="1" hangingPunct="1">
              <a:buClrTx/>
            </a:pPr>
            <a:r>
              <a:rPr lang="en-US" sz="2800" dirty="0" smtClean="0"/>
              <a:t> </a:t>
            </a:r>
            <a:r>
              <a:rPr lang="en-US" sz="2800" u="sng" dirty="0" smtClean="0"/>
              <a:t>Valuables</a:t>
            </a:r>
          </a:p>
          <a:p>
            <a:pPr eaLnBrk="1" hangingPunct="1">
              <a:buClrTx/>
            </a:pPr>
            <a:endParaRPr lang="en-US" dirty="0" smtClean="0"/>
          </a:p>
          <a:p>
            <a:pPr eaLnBrk="1" hangingPunct="1">
              <a:buFont typeface="Wingdings" pitchFamily="2" charset="2"/>
              <a:buChar char="Ø"/>
            </a:pPr>
            <a:endParaRPr lang="en-US" dirty="0" smtClean="0"/>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41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525205"/>
            <a:ext cx="4510088" cy="584775"/>
          </a:xfrm>
          <a:prstGeom prst="rect">
            <a:avLst/>
          </a:prstGeom>
        </p:spPr>
        <p:txBody>
          <a:bodyPr wrap="square">
            <a:spAutoFit/>
          </a:bodyPr>
          <a:lstStyle/>
          <a:p>
            <a:pPr marL="342900" lvl="0" indent="-228600">
              <a:spcBef>
                <a:spcPct val="20000"/>
              </a:spcBef>
              <a:buClr>
                <a:srgbClr val="A9A57C"/>
              </a:buClr>
            </a:pPr>
            <a:r>
              <a:rPr lang="en-US" sz="3200" b="1" u="sng" dirty="0">
                <a:solidFill>
                  <a:srgbClr val="2F2B20"/>
                </a:solidFill>
                <a:latin typeface="+mj-lt"/>
                <a:cs typeface="+mn-cs"/>
              </a:rPr>
              <a:t>Discharge Notes:</a:t>
            </a: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228600" y="901987"/>
            <a:ext cx="8458200" cy="5041613"/>
          </a:xfrm>
        </p:spPr>
        <p:txBody>
          <a:bodyPr/>
          <a:lstStyle/>
          <a:p>
            <a:pPr eaLnBrk="1" hangingPunct="1">
              <a:buFont typeface="Arial" pitchFamily="34" charset="0"/>
              <a:buNone/>
            </a:pPr>
            <a:endParaRPr lang="en-US" dirty="0" smtClean="0"/>
          </a:p>
          <a:p>
            <a:pPr eaLnBrk="1" hangingPunct="1">
              <a:buFont typeface="Arial" pitchFamily="34" charset="0"/>
              <a:buNone/>
            </a:pPr>
            <a:endParaRPr lang="en-US" sz="1200" dirty="0" smtClean="0"/>
          </a:p>
          <a:p>
            <a:pPr eaLnBrk="1" hangingPunct="1">
              <a:buClrTx/>
            </a:pPr>
            <a:r>
              <a:rPr lang="fr-FR" sz="2800" u="sng" dirty="0" err="1" smtClean="0">
                <a:latin typeface="+mj-lt"/>
              </a:rPr>
              <a:t>Preparation</a:t>
            </a:r>
            <a:r>
              <a:rPr lang="fr-FR" sz="2800" dirty="0" smtClean="0">
                <a:latin typeface="+mj-lt"/>
              </a:rPr>
              <a:t> (</a:t>
            </a:r>
            <a:r>
              <a:rPr lang="fr-FR" sz="2800" dirty="0" err="1" smtClean="0">
                <a:latin typeface="+mj-lt"/>
              </a:rPr>
              <a:t>psychological</a:t>
            </a:r>
            <a:r>
              <a:rPr lang="fr-FR" sz="2800" dirty="0" smtClean="0">
                <a:latin typeface="+mj-lt"/>
              </a:rPr>
              <a:t>, skin, </a:t>
            </a:r>
            <a:r>
              <a:rPr lang="fr-FR" sz="2800" dirty="0" err="1" smtClean="0">
                <a:latin typeface="+mj-lt"/>
              </a:rPr>
              <a:t>bowel</a:t>
            </a:r>
            <a:r>
              <a:rPr lang="fr-FR" sz="2800" dirty="0" smtClean="0">
                <a:latin typeface="+mj-lt"/>
              </a:rPr>
              <a:t>, etc.)	</a:t>
            </a:r>
          </a:p>
          <a:p>
            <a:pPr eaLnBrk="1" hangingPunct="1">
              <a:buClrTx/>
            </a:pPr>
            <a:r>
              <a:rPr lang="en-US" sz="2800" dirty="0" smtClean="0">
                <a:latin typeface="+mj-lt"/>
              </a:rPr>
              <a:t>Special</a:t>
            </a:r>
            <a:r>
              <a:rPr lang="en-US" sz="2800" u="sng" dirty="0" smtClean="0">
                <a:latin typeface="+mj-lt"/>
              </a:rPr>
              <a:t> Instructions </a:t>
            </a:r>
          </a:p>
          <a:p>
            <a:pPr eaLnBrk="1" hangingPunct="1">
              <a:buClrTx/>
            </a:pPr>
            <a:r>
              <a:rPr lang="en-US" sz="2800" dirty="0" smtClean="0">
                <a:latin typeface="+mj-lt"/>
              </a:rPr>
              <a:t>Special </a:t>
            </a:r>
            <a:r>
              <a:rPr lang="en-US" sz="2800" u="sng" dirty="0" smtClean="0">
                <a:latin typeface="+mj-lt"/>
              </a:rPr>
              <a:t>treatments </a:t>
            </a:r>
            <a:r>
              <a:rPr lang="en-US" sz="2800" dirty="0" smtClean="0">
                <a:latin typeface="+mj-lt"/>
              </a:rPr>
              <a:t>&amp; </a:t>
            </a:r>
            <a:r>
              <a:rPr lang="en-US" sz="2800" u="sng" dirty="0" smtClean="0">
                <a:latin typeface="+mj-lt"/>
              </a:rPr>
              <a:t>pre-medications given </a:t>
            </a:r>
          </a:p>
          <a:p>
            <a:pPr eaLnBrk="1" hangingPunct="1">
              <a:buClrTx/>
            </a:pPr>
            <a:r>
              <a:rPr lang="en-US" sz="2800" dirty="0" smtClean="0">
                <a:latin typeface="+mj-lt"/>
              </a:rPr>
              <a:t>Sent to OT  </a:t>
            </a:r>
            <a:r>
              <a:rPr lang="en-US" sz="2800" u="sng" dirty="0" smtClean="0">
                <a:latin typeface="+mj-lt"/>
              </a:rPr>
              <a:t>time</a:t>
            </a:r>
            <a:r>
              <a:rPr lang="en-US" sz="2800" dirty="0" smtClean="0">
                <a:latin typeface="+mj-lt"/>
              </a:rPr>
              <a:t>  and  </a:t>
            </a:r>
            <a:r>
              <a:rPr lang="en-US" sz="2800" u="sng" dirty="0" smtClean="0">
                <a:latin typeface="+mj-lt"/>
              </a:rPr>
              <a:t>handed over</a:t>
            </a:r>
            <a:r>
              <a:rPr lang="en-US" sz="2800" dirty="0" smtClean="0">
                <a:latin typeface="+mj-lt"/>
              </a:rPr>
              <a:t>, File, X-rays, </a:t>
            </a:r>
            <a:r>
              <a:rPr lang="en-US" sz="2800" u="sng" dirty="0" smtClean="0">
                <a:latin typeface="+mj-lt"/>
              </a:rPr>
              <a:t>investigations and special medications</a:t>
            </a:r>
            <a:r>
              <a:rPr lang="en-US" sz="2800" dirty="0" smtClean="0">
                <a:latin typeface="+mj-lt"/>
              </a:rPr>
              <a:t>.</a:t>
            </a:r>
          </a:p>
          <a:p>
            <a:pPr eaLnBrk="1" hangingPunct="1">
              <a:buClrTx/>
            </a:pPr>
            <a:r>
              <a:rPr lang="fr-FR" sz="2800" u="sng" dirty="0">
                <a:latin typeface="+mj-lt"/>
              </a:rPr>
              <a:t>Consent </a:t>
            </a:r>
            <a:r>
              <a:rPr lang="en-US" sz="2800" u="sng" dirty="0" smtClean="0">
                <a:latin typeface="+mj-lt"/>
              </a:rPr>
              <a:t>.</a:t>
            </a:r>
          </a:p>
          <a:p>
            <a:pPr eaLnBrk="1" hangingPunct="1">
              <a:buClrTx/>
            </a:pPr>
            <a:r>
              <a:rPr lang="en-US" sz="2800" u="sng" dirty="0" smtClean="0">
                <a:latin typeface="+mj-lt"/>
              </a:rPr>
              <a:t>Nursing </a:t>
            </a:r>
            <a:r>
              <a:rPr lang="en-US" sz="2800" u="sng" dirty="0">
                <a:latin typeface="+mj-lt"/>
              </a:rPr>
              <a:t>Care – evaluation</a:t>
            </a:r>
          </a:p>
          <a:p>
            <a:pPr eaLnBrk="1" hangingPunct="1">
              <a:buClrTx/>
            </a:pPr>
            <a:endParaRPr lang="en-US" sz="2400" dirty="0" smtClean="0"/>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30407"/>
          <a:stretch/>
        </p:blipFill>
        <p:spPr bwMode="auto">
          <a:xfrm>
            <a:off x="4876800" y="4813935"/>
            <a:ext cx="3284220" cy="189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7381" y="609600"/>
            <a:ext cx="4395787" cy="584775"/>
          </a:xfrm>
          <a:prstGeom prst="rect">
            <a:avLst/>
          </a:prstGeom>
        </p:spPr>
        <p:txBody>
          <a:bodyPr wrap="square">
            <a:spAutoFit/>
          </a:bodyPr>
          <a:lstStyle/>
          <a:p>
            <a:pPr marL="342900" lvl="0" indent="-228600">
              <a:spcBef>
                <a:spcPct val="20000"/>
              </a:spcBef>
              <a:buClr>
                <a:srgbClr val="A9A57C"/>
              </a:buClr>
            </a:pPr>
            <a:r>
              <a:rPr lang="en-US" sz="3200" b="1" u="sng" dirty="0">
                <a:solidFill>
                  <a:srgbClr val="2F2B20"/>
                </a:solidFill>
                <a:latin typeface="Calibri"/>
                <a:cs typeface="+mn-cs"/>
              </a:rPr>
              <a:t>Pre-operative </a:t>
            </a:r>
            <a:r>
              <a:rPr lang="en-US" sz="3200" b="1" u="sng" dirty="0" smtClean="0">
                <a:solidFill>
                  <a:srgbClr val="2F2B20"/>
                </a:solidFill>
                <a:latin typeface="Calibri"/>
                <a:cs typeface="+mn-cs"/>
              </a:rPr>
              <a:t>notes</a:t>
            </a:r>
            <a:r>
              <a:rPr lang="en-US" sz="3200" b="1" u="sng" dirty="0">
                <a:solidFill>
                  <a:srgbClr val="2F2B20"/>
                </a:solidFill>
                <a:latin typeface="Calibri"/>
                <a:cs typeface="+mn-cs"/>
              </a:rPr>
              <a:t>:</a:t>
            </a: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Content Placeholder 2"/>
          <p:cNvSpPr>
            <a:spLocks noGrp="1"/>
          </p:cNvSpPr>
          <p:nvPr>
            <p:ph idx="1"/>
          </p:nvPr>
        </p:nvSpPr>
        <p:spPr>
          <a:xfrm>
            <a:off x="282677" y="2209800"/>
            <a:ext cx="8099323" cy="5139885"/>
          </a:xfrm>
        </p:spPr>
        <p:txBody>
          <a:bodyPr/>
          <a:lstStyle/>
          <a:p>
            <a:pPr eaLnBrk="1" hangingPunct="1">
              <a:buFont typeface="Arial" pitchFamily="34" charset="0"/>
              <a:buNone/>
            </a:pPr>
            <a:endParaRPr lang="en-US" sz="1200" dirty="0" smtClean="0"/>
          </a:p>
          <a:p>
            <a:pPr eaLnBrk="1" hangingPunct="1">
              <a:buClrTx/>
            </a:pPr>
            <a:r>
              <a:rPr lang="en-US" sz="2650" dirty="0" smtClean="0">
                <a:latin typeface="+mj-lt"/>
              </a:rPr>
              <a:t>State the </a:t>
            </a:r>
            <a:r>
              <a:rPr lang="en-US" sz="2650" u="sng" dirty="0" smtClean="0">
                <a:latin typeface="+mj-lt"/>
              </a:rPr>
              <a:t>time patient returned</a:t>
            </a:r>
            <a:r>
              <a:rPr lang="en-US" sz="2650" dirty="0" smtClean="0">
                <a:latin typeface="+mj-lt"/>
              </a:rPr>
              <a:t> from theater, the surgery performed with the anesthesia given.</a:t>
            </a:r>
          </a:p>
          <a:p>
            <a:pPr eaLnBrk="1" hangingPunct="1">
              <a:buClrTx/>
            </a:pPr>
            <a:r>
              <a:rPr lang="en-US" sz="2650" dirty="0" smtClean="0">
                <a:latin typeface="+mj-lt"/>
              </a:rPr>
              <a:t>Describe the </a:t>
            </a:r>
            <a:r>
              <a:rPr lang="en-US" sz="2650" u="sng" dirty="0" smtClean="0">
                <a:latin typeface="+mj-lt"/>
              </a:rPr>
              <a:t>general condition </a:t>
            </a:r>
            <a:r>
              <a:rPr lang="en-US" sz="2650" dirty="0" smtClean="0">
                <a:latin typeface="+mj-lt"/>
              </a:rPr>
              <a:t>of the patient like </a:t>
            </a:r>
            <a:r>
              <a:rPr lang="en-US" sz="2650" u="sng" dirty="0" smtClean="0">
                <a:latin typeface="+mj-lt"/>
              </a:rPr>
              <a:t>vital signs, consciousness, surgical dressing, and drains.</a:t>
            </a:r>
          </a:p>
          <a:p>
            <a:pPr eaLnBrk="1" hangingPunct="1">
              <a:buClrTx/>
            </a:pPr>
            <a:r>
              <a:rPr lang="en-US" sz="2650" u="sng" dirty="0" smtClean="0">
                <a:latin typeface="+mj-lt"/>
              </a:rPr>
              <a:t>Subjective</a:t>
            </a:r>
            <a:r>
              <a:rPr lang="en-US" sz="2650" dirty="0" smtClean="0">
                <a:latin typeface="+mj-lt"/>
              </a:rPr>
              <a:t> observation</a:t>
            </a:r>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
            <a:ext cx="26193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399" y="599940"/>
            <a:ext cx="4495801" cy="584775"/>
          </a:xfrm>
          <a:prstGeom prst="rect">
            <a:avLst/>
          </a:prstGeom>
        </p:spPr>
        <p:txBody>
          <a:bodyPr wrap="square">
            <a:spAutoFit/>
          </a:bodyPr>
          <a:lstStyle/>
          <a:p>
            <a:pPr marL="342900" lvl="0" indent="-228600">
              <a:spcBef>
                <a:spcPct val="20000"/>
              </a:spcBef>
              <a:buClr>
                <a:srgbClr val="A9A57C"/>
              </a:buClr>
            </a:pPr>
            <a:r>
              <a:rPr lang="en-US" sz="3200" b="1" u="sng" dirty="0">
                <a:solidFill>
                  <a:srgbClr val="2F2B20"/>
                </a:solidFill>
                <a:latin typeface="Calibri"/>
                <a:cs typeface="+mn-cs"/>
              </a:rPr>
              <a:t>Post-operative Notes:</a:t>
            </a: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Content Placeholder 2"/>
          <p:cNvSpPr>
            <a:spLocks noGrp="1"/>
          </p:cNvSpPr>
          <p:nvPr>
            <p:ph idx="1"/>
          </p:nvPr>
        </p:nvSpPr>
        <p:spPr>
          <a:xfrm>
            <a:off x="282677" y="1828800"/>
            <a:ext cx="8099323" cy="4724400"/>
          </a:xfrm>
        </p:spPr>
        <p:txBody>
          <a:bodyPr/>
          <a:lstStyle/>
          <a:p>
            <a:pPr eaLnBrk="1" hangingPunct="1">
              <a:buFont typeface="Arial" pitchFamily="34" charset="0"/>
              <a:buNone/>
            </a:pPr>
            <a:endParaRPr lang="en-US" sz="1200" dirty="0" smtClean="0"/>
          </a:p>
          <a:p>
            <a:pPr eaLnBrk="1" hangingPunct="1">
              <a:buClrTx/>
            </a:pPr>
            <a:r>
              <a:rPr lang="en-US" sz="2650" u="sng" dirty="0" smtClean="0">
                <a:latin typeface="+mj-lt"/>
              </a:rPr>
              <a:t>Handed over </a:t>
            </a:r>
            <a:r>
              <a:rPr lang="en-US" sz="2650" dirty="0" smtClean="0">
                <a:latin typeface="+mj-lt"/>
              </a:rPr>
              <a:t>– file, x-rays, appointments, special investigations, special cases, medications.(be sure this information's in your post operative checklist )</a:t>
            </a:r>
          </a:p>
          <a:p>
            <a:pPr eaLnBrk="1" hangingPunct="1">
              <a:buClrTx/>
            </a:pPr>
            <a:r>
              <a:rPr lang="en-US" sz="2650" u="sng" dirty="0" smtClean="0">
                <a:latin typeface="+mj-lt"/>
              </a:rPr>
              <a:t>Special instructions/nursing care</a:t>
            </a:r>
          </a:p>
          <a:p>
            <a:pPr eaLnBrk="1" hangingPunct="1">
              <a:buClrTx/>
            </a:pPr>
            <a:r>
              <a:rPr lang="en-US" sz="2650" dirty="0" smtClean="0">
                <a:latin typeface="+mj-lt"/>
              </a:rPr>
              <a:t>Monitor the progress (depend to the Hos. policy or patients condition or doctor order ).</a:t>
            </a:r>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
            <a:ext cx="26193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1" y="599940"/>
            <a:ext cx="4876800" cy="1077218"/>
          </a:xfrm>
          <a:prstGeom prst="rect">
            <a:avLst/>
          </a:prstGeom>
        </p:spPr>
        <p:txBody>
          <a:bodyPr wrap="square">
            <a:spAutoFit/>
          </a:bodyPr>
          <a:lstStyle/>
          <a:p>
            <a:pPr marL="342900" lvl="0" indent="-228600">
              <a:spcBef>
                <a:spcPct val="20000"/>
              </a:spcBef>
              <a:buClr>
                <a:srgbClr val="A9A57C"/>
              </a:buClr>
            </a:pPr>
            <a:r>
              <a:rPr lang="en-US" sz="3200" b="1" u="sng" dirty="0" smtClean="0">
                <a:solidFill>
                  <a:srgbClr val="2F2B20"/>
                </a:solidFill>
                <a:latin typeface="Calibri"/>
                <a:cs typeface="+mn-cs"/>
              </a:rPr>
              <a:t>Conti… Post-operative </a:t>
            </a:r>
            <a:r>
              <a:rPr lang="en-US" sz="3200" b="1" u="sng" dirty="0">
                <a:solidFill>
                  <a:srgbClr val="2F2B20"/>
                </a:solidFill>
                <a:latin typeface="Calibri"/>
                <a:cs typeface="+mn-cs"/>
              </a:rPr>
              <a:t>Notes:</a:t>
            </a:r>
          </a:p>
        </p:txBody>
      </p:sp>
    </p:spTree>
    <p:extLst>
      <p:ext uri="{BB962C8B-B14F-4D97-AF65-F5344CB8AC3E}">
        <p14:creationId xmlns:p14="http://schemas.microsoft.com/office/powerpoint/2010/main" val="320940882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0" y="962154"/>
            <a:ext cx="8229600" cy="4884174"/>
          </a:xfrm>
        </p:spPr>
        <p:txBody>
          <a:bodyPr/>
          <a:lstStyle/>
          <a:p>
            <a:pPr eaLnBrk="1" hangingPunct="1">
              <a:buFont typeface="Arial" pitchFamily="34" charset="0"/>
              <a:buNone/>
            </a:pPr>
            <a:endParaRPr lang="en-US" sz="1200" dirty="0" smtClean="0"/>
          </a:p>
          <a:p>
            <a:pPr eaLnBrk="1" hangingPunct="1">
              <a:buClrTx/>
            </a:pPr>
            <a:r>
              <a:rPr lang="en-US" sz="2800" dirty="0" smtClean="0">
                <a:latin typeface="+mj-lt"/>
              </a:rPr>
              <a:t>General skin care, mouth care</a:t>
            </a:r>
          </a:p>
          <a:p>
            <a:pPr eaLnBrk="1" hangingPunct="1">
              <a:buClrTx/>
            </a:pPr>
            <a:r>
              <a:rPr lang="en-US" sz="2800" dirty="0" smtClean="0">
                <a:latin typeface="+mj-lt"/>
              </a:rPr>
              <a:t>Condition of skin</a:t>
            </a:r>
          </a:p>
          <a:p>
            <a:pPr eaLnBrk="1" hangingPunct="1">
              <a:buClrTx/>
            </a:pPr>
            <a:r>
              <a:rPr lang="en-US" sz="2800" dirty="0" smtClean="0">
                <a:latin typeface="+mj-lt"/>
              </a:rPr>
              <a:t>Subjective (patient or relatives)  and objective</a:t>
            </a:r>
          </a:p>
          <a:p>
            <a:pPr eaLnBrk="1" hangingPunct="1">
              <a:buClrTx/>
            </a:pPr>
            <a:r>
              <a:rPr lang="en-US" sz="2800" dirty="0" smtClean="0">
                <a:latin typeface="+mj-lt"/>
              </a:rPr>
              <a:t>Tolerance of food/feeding</a:t>
            </a:r>
          </a:p>
          <a:p>
            <a:pPr eaLnBrk="1" hangingPunct="1">
              <a:buClrTx/>
            </a:pPr>
            <a:r>
              <a:rPr lang="en-US" sz="2800" dirty="0" smtClean="0">
                <a:latin typeface="+mj-lt"/>
              </a:rPr>
              <a:t>Elimination – stool type, character amount</a:t>
            </a:r>
          </a:p>
          <a:p>
            <a:pPr eaLnBrk="1" hangingPunct="1">
              <a:buClrTx/>
            </a:pPr>
            <a:r>
              <a:rPr lang="en-US" sz="2800" dirty="0" smtClean="0">
                <a:latin typeface="+mj-lt"/>
              </a:rPr>
              <a:t>Teachings to relatives – NGT, Diabetic, food</a:t>
            </a:r>
          </a:p>
          <a:p>
            <a:pPr eaLnBrk="1" hangingPunct="1">
              <a:buClrTx/>
            </a:pPr>
            <a:r>
              <a:rPr lang="en-US" sz="2800" dirty="0" smtClean="0">
                <a:latin typeface="+mj-lt"/>
              </a:rPr>
              <a:t>Doctors visit, specific orders</a:t>
            </a:r>
          </a:p>
          <a:p>
            <a:pPr eaLnBrk="1" hangingPunct="1">
              <a:buClrTx/>
            </a:pPr>
            <a:r>
              <a:rPr lang="en-US" sz="2800" dirty="0" smtClean="0">
                <a:latin typeface="+mj-lt"/>
              </a:rPr>
              <a:t>Special observations – care</a:t>
            </a:r>
          </a:p>
          <a:p>
            <a:pPr eaLnBrk="1" hangingPunct="1">
              <a:buClrTx/>
            </a:pPr>
            <a:r>
              <a:rPr lang="en-US" sz="2800" dirty="0" smtClean="0">
                <a:latin typeface="+mj-lt"/>
              </a:rPr>
              <a:t>Evaluation of progress/condition/care</a:t>
            </a:r>
          </a:p>
          <a:p>
            <a:pPr marL="114300" indent="0" algn="ctr" eaLnBrk="1" hangingPunct="1">
              <a:buClrTx/>
              <a:buNone/>
            </a:pPr>
            <a:r>
              <a:rPr lang="en-US" sz="2800" b="1" dirty="0" smtClean="0">
                <a:latin typeface="+mj-lt"/>
              </a:rPr>
              <a:t>“At least one for stable and chronic patient” </a:t>
            </a:r>
          </a:p>
          <a:p>
            <a:pPr eaLnBrk="1" hangingPunct="1">
              <a:buFont typeface="Wingdings" pitchFamily="2" charset="2"/>
              <a:buChar char="Ø"/>
            </a:pPr>
            <a:endParaRPr lang="en-US" dirty="0" smtClean="0"/>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
            <a:ext cx="2971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377379"/>
            <a:ext cx="3902075" cy="584775"/>
          </a:xfrm>
          <a:prstGeom prst="rect">
            <a:avLst/>
          </a:prstGeom>
        </p:spPr>
        <p:txBody>
          <a:bodyPr wrap="square">
            <a:spAutoFit/>
          </a:bodyPr>
          <a:lstStyle/>
          <a:p>
            <a:pPr marL="342900" lvl="0" indent="-228600">
              <a:spcBef>
                <a:spcPct val="20000"/>
              </a:spcBef>
              <a:buClr>
                <a:srgbClr val="A9A57C"/>
              </a:buClr>
            </a:pPr>
            <a:r>
              <a:rPr lang="en-US" sz="3200" b="1" u="sng" dirty="0">
                <a:solidFill>
                  <a:srgbClr val="2F2B20"/>
                </a:solidFill>
                <a:latin typeface="Calibri"/>
                <a:cs typeface="+mn-cs"/>
              </a:rPr>
              <a:t>Bedridden Patients:</a:t>
            </a: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533400" y="457200"/>
            <a:ext cx="8229600" cy="3200400"/>
          </a:xfrm>
        </p:spPr>
        <p:txBody>
          <a:bodyPr/>
          <a:lstStyle/>
          <a:p>
            <a:pPr eaLnBrk="1" hangingPunct="1">
              <a:buFont typeface="Arial" pitchFamily="34" charset="0"/>
              <a:buNone/>
            </a:pPr>
            <a:endParaRPr lang="en-US" dirty="0" smtClean="0"/>
          </a:p>
          <a:p>
            <a:pPr eaLnBrk="1" hangingPunct="1">
              <a:buFont typeface="Wingdings" pitchFamily="2" charset="2"/>
              <a:buChar char="Ø"/>
            </a:pPr>
            <a:endParaRPr lang="en-US" dirty="0" smtClean="0"/>
          </a:p>
          <a:p>
            <a:pPr eaLnBrk="1" hangingPunct="1">
              <a:buFont typeface="Arial" pitchFamily="34" charset="0"/>
              <a:buNone/>
            </a:pPr>
            <a:endParaRPr lang="en-US" dirty="0" smtClean="0"/>
          </a:p>
          <a:p>
            <a:pPr eaLnBrk="1" hangingPunct="1">
              <a:buFont typeface="Arial" pitchFamily="34" charset="0"/>
              <a:buNone/>
            </a:pPr>
            <a:r>
              <a:rPr lang="en-US" sz="3200" b="1" u="sng" dirty="0" smtClean="0"/>
              <a:t>Critically-ill Patients:</a:t>
            </a:r>
          </a:p>
          <a:p>
            <a:pPr eaLnBrk="1" hangingPunct="1">
              <a:buFont typeface="Arial" pitchFamily="34" charset="0"/>
              <a:buNone/>
            </a:pPr>
            <a:endParaRPr lang="en-US" sz="2800" dirty="0" smtClean="0"/>
          </a:p>
          <a:p>
            <a:pPr eaLnBrk="1" hangingPunct="1">
              <a:buClrTx/>
            </a:pPr>
            <a:r>
              <a:rPr lang="en-US" sz="2800" dirty="0" smtClean="0"/>
              <a:t>More </a:t>
            </a:r>
            <a:r>
              <a:rPr lang="en-US" sz="2800" u="sng" dirty="0" smtClean="0"/>
              <a:t>than one notation per shift</a:t>
            </a:r>
          </a:p>
          <a:p>
            <a:pPr eaLnBrk="1" hangingPunct="1">
              <a:buClrTx/>
            </a:pPr>
            <a:r>
              <a:rPr lang="en-US" sz="2800" dirty="0" smtClean="0"/>
              <a:t>Relevant to </a:t>
            </a:r>
            <a:r>
              <a:rPr lang="en-US" sz="2800" u="sng" dirty="0" smtClean="0"/>
              <a:t>change of condition</a:t>
            </a:r>
          </a:p>
          <a:p>
            <a:pPr eaLnBrk="1" hangingPunct="1">
              <a:buClrTx/>
            </a:pPr>
            <a:r>
              <a:rPr lang="en-US" sz="2800" dirty="0" smtClean="0"/>
              <a:t>Nursing care - evaluation</a:t>
            </a:r>
          </a:p>
          <a:p>
            <a:pPr eaLnBrk="1" hangingPunct="1">
              <a:buFont typeface="Arial" pitchFamily="34" charset="0"/>
              <a:buNone/>
            </a:pPr>
            <a:endParaRPr lang="en-US" dirty="0" smtClean="0"/>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962400"/>
            <a:ext cx="30480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52400" y="2209800"/>
            <a:ext cx="8077200" cy="4328319"/>
          </a:xfrm>
        </p:spPr>
        <p:txBody>
          <a:bodyPr/>
          <a:lstStyle/>
          <a:p>
            <a:pPr eaLnBrk="1" hangingPunct="1">
              <a:lnSpc>
                <a:spcPct val="150000"/>
              </a:lnSpc>
              <a:buClrTx/>
            </a:pPr>
            <a:r>
              <a:rPr lang="en-US" sz="2400" u="sng" dirty="0">
                <a:latin typeface="+mj-lt"/>
              </a:rPr>
              <a:t>Time observed – condition of the patient</a:t>
            </a:r>
          </a:p>
          <a:p>
            <a:pPr eaLnBrk="1" hangingPunct="1">
              <a:lnSpc>
                <a:spcPct val="150000"/>
              </a:lnSpc>
              <a:buClrTx/>
            </a:pPr>
            <a:r>
              <a:rPr lang="en-US" sz="2400" dirty="0" smtClean="0">
                <a:latin typeface="+mj-lt"/>
              </a:rPr>
              <a:t>Notification to </a:t>
            </a:r>
            <a:r>
              <a:rPr lang="en-US" sz="2400" u="sng" dirty="0" smtClean="0">
                <a:latin typeface="+mj-lt"/>
              </a:rPr>
              <a:t>doctor, time </a:t>
            </a:r>
            <a:r>
              <a:rPr lang="en-US" sz="2400" dirty="0" smtClean="0">
                <a:latin typeface="+mj-lt"/>
              </a:rPr>
              <a:t>seen by him/her</a:t>
            </a:r>
          </a:p>
          <a:p>
            <a:pPr eaLnBrk="1" hangingPunct="1">
              <a:lnSpc>
                <a:spcPct val="150000"/>
              </a:lnSpc>
              <a:buClrTx/>
            </a:pPr>
            <a:r>
              <a:rPr lang="en-US" sz="2400" dirty="0">
                <a:latin typeface="+mj-lt"/>
              </a:rPr>
              <a:t>Vital signs – specific care given – CPR</a:t>
            </a:r>
          </a:p>
          <a:p>
            <a:pPr eaLnBrk="1" hangingPunct="1">
              <a:lnSpc>
                <a:spcPct val="150000"/>
              </a:lnSpc>
              <a:buClrTx/>
            </a:pPr>
            <a:r>
              <a:rPr lang="en-US" sz="2400" dirty="0" smtClean="0">
                <a:latin typeface="+mj-lt"/>
              </a:rPr>
              <a:t>Resuscitative </a:t>
            </a:r>
            <a:r>
              <a:rPr lang="en-US" sz="2400" dirty="0">
                <a:latin typeface="+mj-lt"/>
              </a:rPr>
              <a:t>measures done by </a:t>
            </a:r>
            <a:r>
              <a:rPr lang="en-US" sz="2400" dirty="0" err="1">
                <a:latin typeface="+mj-lt"/>
              </a:rPr>
              <a:t>Dr</a:t>
            </a:r>
            <a:r>
              <a:rPr lang="en-US" sz="2400" dirty="0">
                <a:latin typeface="+mj-lt"/>
              </a:rPr>
              <a:t>……</a:t>
            </a:r>
          </a:p>
          <a:p>
            <a:pPr eaLnBrk="1" hangingPunct="1">
              <a:lnSpc>
                <a:spcPct val="150000"/>
              </a:lnSpc>
              <a:buClrTx/>
            </a:pPr>
            <a:r>
              <a:rPr lang="en-US" sz="2400" dirty="0" smtClean="0">
                <a:latin typeface="+mj-lt"/>
              </a:rPr>
              <a:t>ECG Rhythm, O2 sat, O2 administration ,etc.</a:t>
            </a:r>
          </a:p>
          <a:p>
            <a:pPr eaLnBrk="1" hangingPunct="1">
              <a:lnSpc>
                <a:spcPct val="150000"/>
              </a:lnSpc>
              <a:buClrTx/>
            </a:pPr>
            <a:r>
              <a:rPr lang="en-US" sz="2400" u="sng" dirty="0" smtClean="0">
                <a:latin typeface="+mj-lt"/>
              </a:rPr>
              <a:t>Specify the time of death and the name of the physician who pronounced the death.</a:t>
            </a:r>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52400"/>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89117"/>
            <a:ext cx="4724400" cy="584775"/>
          </a:xfrm>
          <a:prstGeom prst="rect">
            <a:avLst/>
          </a:prstGeom>
        </p:spPr>
        <p:txBody>
          <a:bodyPr wrap="square">
            <a:spAutoFit/>
          </a:bodyPr>
          <a:lstStyle/>
          <a:p>
            <a:pPr marL="342900" lvl="0" indent="-228600">
              <a:spcBef>
                <a:spcPct val="20000"/>
              </a:spcBef>
              <a:buClr>
                <a:srgbClr val="A9A57C"/>
              </a:buClr>
            </a:pPr>
            <a:r>
              <a:rPr lang="en-US" sz="3200" b="1" u="sng" dirty="0">
                <a:solidFill>
                  <a:srgbClr val="2F2B20"/>
                </a:solidFill>
                <a:latin typeface="Calibri"/>
                <a:cs typeface="+mn-cs"/>
              </a:rPr>
              <a:t>Dying/Post-mortem Care:</a:t>
            </a: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52400" y="1838325"/>
            <a:ext cx="8229600" cy="3186906"/>
          </a:xfrm>
        </p:spPr>
        <p:txBody>
          <a:bodyPr/>
          <a:lstStyle/>
          <a:p>
            <a:pPr eaLnBrk="1" hangingPunct="1">
              <a:lnSpc>
                <a:spcPct val="150000"/>
              </a:lnSpc>
              <a:buClrTx/>
            </a:pPr>
            <a:r>
              <a:rPr lang="en-US" sz="2400" u="sng" dirty="0" smtClean="0">
                <a:latin typeface="+mj-lt"/>
              </a:rPr>
              <a:t>Post mortem care </a:t>
            </a:r>
            <a:r>
              <a:rPr lang="en-US" sz="2400" dirty="0" smtClean="0">
                <a:latin typeface="+mj-lt"/>
              </a:rPr>
              <a:t>given</a:t>
            </a:r>
          </a:p>
          <a:p>
            <a:pPr eaLnBrk="1" hangingPunct="1">
              <a:lnSpc>
                <a:spcPct val="150000"/>
              </a:lnSpc>
              <a:buClrTx/>
            </a:pPr>
            <a:r>
              <a:rPr lang="en-US" sz="2400" dirty="0" smtClean="0">
                <a:latin typeface="+mj-lt"/>
              </a:rPr>
              <a:t>Mention the </a:t>
            </a:r>
            <a:r>
              <a:rPr lang="en-US" sz="2400" u="sng" dirty="0" smtClean="0">
                <a:latin typeface="+mj-lt"/>
              </a:rPr>
              <a:t>time </a:t>
            </a:r>
            <a:r>
              <a:rPr lang="en-US" sz="2400" dirty="0" smtClean="0">
                <a:latin typeface="+mj-lt"/>
              </a:rPr>
              <a:t>the </a:t>
            </a:r>
            <a:r>
              <a:rPr lang="en-US" sz="2400" u="sng" dirty="0" smtClean="0">
                <a:latin typeface="+mj-lt"/>
              </a:rPr>
              <a:t>body handed over to the relatives or the PRO with their names. </a:t>
            </a:r>
          </a:p>
          <a:p>
            <a:pPr eaLnBrk="1" hangingPunct="1">
              <a:lnSpc>
                <a:spcPct val="150000"/>
              </a:lnSpc>
              <a:buClrTx/>
            </a:pPr>
            <a:r>
              <a:rPr lang="en-US" sz="2400" dirty="0" smtClean="0">
                <a:latin typeface="+mj-lt"/>
              </a:rPr>
              <a:t>Document the  about the </a:t>
            </a:r>
            <a:r>
              <a:rPr lang="en-US" sz="2400" u="sng" dirty="0" smtClean="0">
                <a:latin typeface="+mj-lt"/>
              </a:rPr>
              <a:t>valuables</a:t>
            </a:r>
            <a:r>
              <a:rPr lang="en-US" sz="2400" dirty="0" smtClean="0">
                <a:latin typeface="+mj-lt"/>
              </a:rPr>
              <a:t> of the patient  as sent to the </a:t>
            </a:r>
            <a:r>
              <a:rPr lang="en-US" sz="2400" u="sng" dirty="0" smtClean="0">
                <a:latin typeface="+mj-lt"/>
              </a:rPr>
              <a:t>account section or the PRO</a:t>
            </a:r>
            <a:r>
              <a:rPr lang="en-US" sz="2400" dirty="0" smtClean="0">
                <a:latin typeface="+mj-lt"/>
              </a:rPr>
              <a:t>.</a:t>
            </a:r>
          </a:p>
          <a:p>
            <a:pPr eaLnBrk="1" hangingPunct="1">
              <a:lnSpc>
                <a:spcPct val="150000"/>
              </a:lnSpc>
              <a:buClrTx/>
            </a:pPr>
            <a:r>
              <a:rPr lang="en-US" sz="2400" u="sng" dirty="0" smtClean="0">
                <a:latin typeface="+mj-lt"/>
              </a:rPr>
              <a:t>Files, notification, </a:t>
            </a:r>
            <a:r>
              <a:rPr lang="en-US" sz="2400" u="sng" dirty="0" err="1" smtClean="0">
                <a:latin typeface="+mj-lt"/>
              </a:rPr>
              <a:t>etc</a:t>
            </a:r>
            <a:endParaRPr lang="en-US" sz="2400" u="sng" dirty="0" smtClean="0">
              <a:latin typeface="+mj-lt"/>
            </a:endParaRPr>
          </a:p>
          <a:p>
            <a:pPr eaLnBrk="1" hangingPunct="1">
              <a:lnSpc>
                <a:spcPct val="150000"/>
              </a:lnSpc>
              <a:buClrTx/>
            </a:pPr>
            <a:r>
              <a:rPr lang="en-US" sz="2400" u="sng" dirty="0" smtClean="0">
                <a:latin typeface="+mj-lt"/>
              </a:rPr>
              <a:t>Time taken to mortuary(out of the ward or unit)</a:t>
            </a:r>
          </a:p>
          <a:p>
            <a:pPr eaLnBrk="1" hangingPunct="1">
              <a:buFont typeface="Wingdings" pitchFamily="2" charset="2"/>
              <a:buChar char="Ø"/>
            </a:pPr>
            <a:endParaRPr lang="en-US" dirty="0" smtClean="0"/>
          </a:p>
          <a:p>
            <a:pPr eaLnBrk="1" hangingPunct="1">
              <a:buFont typeface="Wingdings" pitchFamily="2" charset="2"/>
              <a:buChar char="Ø"/>
            </a:pPr>
            <a:endParaRPr lang="en-US" dirty="0" smtClean="0"/>
          </a:p>
          <a:p>
            <a:pPr eaLnBrk="1" hangingPunct="1">
              <a:buFont typeface="Wingdings" pitchFamily="2" charset="2"/>
              <a:buChar char="Ø"/>
            </a:pPr>
            <a:endParaRPr lang="en-US" dirty="0" smtClean="0"/>
          </a:p>
          <a:p>
            <a:pPr eaLnBrk="1" hangingPunct="1">
              <a:buFont typeface="Wingdings" pitchFamily="2" charset="2"/>
              <a:buChar char="Ø"/>
            </a:pPr>
            <a:endParaRPr lang="en-US" dirty="0" smtClean="0"/>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52400"/>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89117"/>
            <a:ext cx="4724400" cy="584775"/>
          </a:xfrm>
          <a:prstGeom prst="rect">
            <a:avLst/>
          </a:prstGeom>
        </p:spPr>
        <p:txBody>
          <a:bodyPr wrap="square">
            <a:spAutoFit/>
          </a:bodyPr>
          <a:lstStyle/>
          <a:p>
            <a:pPr marL="342900" lvl="0" indent="-228600">
              <a:spcBef>
                <a:spcPct val="20000"/>
              </a:spcBef>
              <a:buClr>
                <a:srgbClr val="A9A57C"/>
              </a:buClr>
            </a:pPr>
            <a:r>
              <a:rPr lang="en-US" sz="3200" b="1" u="sng" dirty="0">
                <a:solidFill>
                  <a:srgbClr val="2F2B20"/>
                </a:solidFill>
                <a:latin typeface="Calibri"/>
                <a:cs typeface="+mn-cs"/>
              </a:rPr>
              <a:t>Dying/Post-mortem Care:</a:t>
            </a:r>
          </a:p>
        </p:txBody>
      </p:sp>
    </p:spTree>
    <p:extLst>
      <p:ext uri="{BB962C8B-B14F-4D97-AF65-F5344CB8AC3E}">
        <p14:creationId xmlns:p14="http://schemas.microsoft.com/office/powerpoint/2010/main" val="223753137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7620000" cy="4800600"/>
          </a:xfrm>
        </p:spPr>
        <p:txBody>
          <a:bodyPr/>
          <a:lstStyle/>
          <a:p>
            <a:endParaRPr lang="en-US" dirty="0"/>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4" r="-1274" b="17186"/>
          <a:stretch/>
        </p:blipFill>
        <p:spPr bwMode="auto">
          <a:xfrm>
            <a:off x="1" y="7938"/>
            <a:ext cx="92202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68353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1480" y="760422"/>
            <a:ext cx="7620000" cy="1143000"/>
          </a:xfrm>
        </p:spPr>
        <p:txBody>
          <a:bodyPr/>
          <a:lstStyle/>
          <a:p>
            <a:r>
              <a:rPr lang="en-US" sz="4400" b="1" u="sng" dirty="0" smtClean="0">
                <a:solidFill>
                  <a:srgbClr val="C00000"/>
                </a:solidFill>
                <a:cs typeface="Arial" charset="0"/>
              </a:rPr>
              <a:t> Definition of Nurses Notes :</a:t>
            </a:r>
            <a:endParaRPr lang="en-US" dirty="0"/>
          </a:p>
        </p:txBody>
      </p:sp>
      <p:sp>
        <p:nvSpPr>
          <p:cNvPr id="4" name="Content Placeholder 3"/>
          <p:cNvSpPr>
            <a:spLocks noGrp="1"/>
          </p:cNvSpPr>
          <p:nvPr>
            <p:ph idx="1"/>
          </p:nvPr>
        </p:nvSpPr>
        <p:spPr>
          <a:xfrm>
            <a:off x="304800" y="2209800"/>
            <a:ext cx="7924800" cy="2819400"/>
          </a:xfrm>
        </p:spPr>
        <p:txBody>
          <a:bodyPr/>
          <a:lstStyle/>
          <a:p>
            <a:pPr algn="just"/>
            <a:r>
              <a:rPr lang="en-US" sz="3200" b="1" dirty="0" smtClean="0">
                <a:latin typeface="+mj-lt"/>
                <a:cs typeface="Arial" charset="0"/>
              </a:rPr>
              <a:t>It provide </a:t>
            </a:r>
            <a:r>
              <a:rPr lang="en-US" sz="3200" b="1" u="sng" dirty="0" smtClean="0">
                <a:latin typeface="+mj-lt"/>
                <a:cs typeface="Arial" charset="0"/>
              </a:rPr>
              <a:t>communication to</a:t>
            </a:r>
            <a:r>
              <a:rPr lang="en-US" sz="3200" b="1" dirty="0" smtClean="0">
                <a:latin typeface="+mj-lt"/>
                <a:cs typeface="Arial" charset="0"/>
              </a:rPr>
              <a:t>ol  among </a:t>
            </a:r>
            <a:r>
              <a:rPr lang="en-US" sz="3200" b="1" u="sng" dirty="0" smtClean="0">
                <a:latin typeface="+mj-lt"/>
                <a:cs typeface="Arial" charset="0"/>
              </a:rPr>
              <a:t>health team members </a:t>
            </a:r>
            <a:r>
              <a:rPr lang="en-US" sz="3200" b="1" dirty="0" smtClean="0">
                <a:latin typeface="+mj-lt"/>
                <a:cs typeface="Arial" charset="0"/>
              </a:rPr>
              <a:t>regarding the </a:t>
            </a:r>
            <a:r>
              <a:rPr lang="en-US" sz="3200" b="1" u="sng" dirty="0" smtClean="0">
                <a:latin typeface="+mj-lt"/>
                <a:cs typeface="Arial" charset="0"/>
              </a:rPr>
              <a:t>care given  </a:t>
            </a:r>
            <a:r>
              <a:rPr lang="en-US" sz="3200" b="1" dirty="0" smtClean="0">
                <a:latin typeface="+mj-lt"/>
                <a:cs typeface="Arial" charset="0"/>
              </a:rPr>
              <a:t>to the patient and effectiveness</a:t>
            </a:r>
            <a:r>
              <a:rPr lang="en-US" sz="3200" b="1" dirty="0">
                <a:latin typeface="+mj-lt"/>
                <a:cs typeface="Arial" charset="0"/>
              </a:rPr>
              <a:t>.</a:t>
            </a:r>
            <a:r>
              <a:rPr lang="en-US" sz="3200" b="1" dirty="0" smtClean="0">
                <a:latin typeface="+mj-lt"/>
                <a:cs typeface="Arial" charset="0"/>
              </a:rPr>
              <a:t> It helps to avoid </a:t>
            </a:r>
            <a:r>
              <a:rPr lang="en-US" sz="3200" b="1" u="sng" dirty="0" smtClean="0">
                <a:latin typeface="+mj-lt"/>
                <a:cs typeface="Arial" charset="0"/>
              </a:rPr>
              <a:t>duplication and omission of care</a:t>
            </a:r>
            <a:r>
              <a:rPr lang="en-US" sz="3200" b="1" dirty="0" smtClean="0">
                <a:latin typeface="+mj-lt"/>
                <a:cs typeface="Arial" charset="0"/>
              </a:rPr>
              <a:t>.</a:t>
            </a:r>
            <a:endParaRPr lang="ar-KW" sz="3200" b="1" dirty="0" smtClean="0">
              <a:latin typeface="+mj-lt"/>
              <a:cs typeface="Arial" charset="0"/>
            </a:endParaRPr>
          </a:p>
          <a:p>
            <a:endParaRPr lang="en-US" dirty="0"/>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00600"/>
            <a:ext cx="3581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72860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001000" cy="1320800"/>
          </a:xfrm>
        </p:spPr>
        <p:style>
          <a:lnRef idx="2">
            <a:schemeClr val="accent5"/>
          </a:lnRef>
          <a:fillRef idx="1">
            <a:schemeClr val="lt1"/>
          </a:fillRef>
          <a:effectRef idx="0">
            <a:schemeClr val="accent5"/>
          </a:effectRef>
          <a:fontRef idx="minor">
            <a:schemeClr val="dk1"/>
          </a:fontRef>
        </p:style>
        <p:txBody>
          <a:bodyPr>
            <a:noAutofit/>
          </a:bodyPr>
          <a:lstStyle/>
          <a:p>
            <a:pPr algn="just"/>
            <a:r>
              <a:rPr lang="en-US" sz="2800" b="1" dirty="0" smtClean="0">
                <a:solidFill>
                  <a:schemeClr val="tx1"/>
                </a:solidFill>
                <a:latin typeface="Times New Roman" panose="02020603050405020304" pitchFamily="18" charset="0"/>
                <a:cs typeface="Times New Roman" panose="02020603050405020304" pitchFamily="18" charset="0"/>
              </a:rPr>
              <a:t>1) If my assign patient has no complaints and has stable condition I didn’t give much nursing care, how often should I write the nurses notes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905000"/>
            <a:ext cx="8209973" cy="4800600"/>
          </a:xfrm>
        </p:spPr>
        <p:txBody>
          <a:bodyPr>
            <a:normAutofit fontScale="55000" lnSpcReduction="20000"/>
          </a:bodyPr>
          <a:lstStyle/>
          <a:p>
            <a:pPr algn="just">
              <a:lnSpc>
                <a:spcPct val="150000"/>
              </a:lnSpc>
            </a:pPr>
            <a:r>
              <a:rPr lang="en-US" sz="4200" b="1" dirty="0" smtClean="0">
                <a:latin typeface="Times New Roman" panose="02020603050405020304" pitchFamily="18" charset="0"/>
                <a:cs typeface="Times New Roman" panose="02020603050405020304" pitchFamily="18" charset="0"/>
              </a:rPr>
              <a:t>At least one notation during the shift</a:t>
            </a:r>
          </a:p>
          <a:p>
            <a:pPr algn="just">
              <a:lnSpc>
                <a:spcPct val="150000"/>
              </a:lnSpc>
            </a:pPr>
            <a:r>
              <a:rPr lang="en-US" sz="4200" b="1" dirty="0" smtClean="0">
                <a:latin typeface="Times New Roman" panose="02020603050405020304" pitchFamily="18" charset="0"/>
                <a:cs typeface="Times New Roman" panose="02020603050405020304" pitchFamily="18" charset="0"/>
              </a:rPr>
              <a:t>You can enter his routine care like medications, </a:t>
            </a:r>
            <a:r>
              <a:rPr lang="en-US" sz="4200" b="1" dirty="0" err="1" smtClean="0">
                <a:latin typeface="Times New Roman" panose="02020603050405020304" pitchFamily="18" charset="0"/>
                <a:cs typeface="Times New Roman" panose="02020603050405020304" pitchFamily="18" charset="0"/>
              </a:rPr>
              <a:t>sos</a:t>
            </a:r>
            <a:r>
              <a:rPr lang="en-US" sz="4200" b="1" dirty="0" smtClean="0">
                <a:latin typeface="Times New Roman" panose="02020603050405020304" pitchFamily="18" charset="0"/>
                <a:cs typeface="Times New Roman" panose="02020603050405020304" pitchFamily="18" charset="0"/>
              </a:rPr>
              <a:t>, prn, stat, doctors visit, health teachings etc.</a:t>
            </a:r>
            <a:endParaRPr lang="en-US" sz="3800" b="1" dirty="0" smtClean="0">
              <a:latin typeface="Times New Roman" panose="02020603050405020304" pitchFamily="18" charset="0"/>
              <a:cs typeface="Times New Roman" panose="02020603050405020304" pitchFamily="18" charset="0"/>
            </a:endParaRPr>
          </a:p>
          <a:p>
            <a:pPr marL="114300" indent="0" algn="just">
              <a:lnSpc>
                <a:spcPct val="150000"/>
              </a:lnSpc>
              <a:buNone/>
            </a:pPr>
            <a:r>
              <a:rPr lang="en-US" sz="4400" b="1" u="sng" dirty="0" smtClean="0">
                <a:latin typeface="Times New Roman" panose="02020603050405020304" pitchFamily="18" charset="0"/>
                <a:cs typeface="Times New Roman" panose="02020603050405020304" pitchFamily="18" charset="0"/>
              </a:rPr>
              <a:t>Example :</a:t>
            </a:r>
            <a:endParaRPr lang="en-US" sz="4400" b="1" u="sng" dirty="0">
              <a:latin typeface="Times New Roman" panose="02020603050405020304" pitchFamily="18" charset="0"/>
              <a:cs typeface="Times New Roman" panose="02020603050405020304" pitchFamily="18" charset="0"/>
            </a:endParaRPr>
          </a:p>
          <a:p>
            <a:pPr marL="1149350" indent="-1035050" algn="just">
              <a:lnSpc>
                <a:spcPct val="150000"/>
              </a:lnSpc>
              <a:buNone/>
            </a:pPr>
            <a:r>
              <a:rPr lang="en-US" sz="3800" b="1" dirty="0" smtClean="0">
                <a:latin typeface="Times New Roman" panose="02020603050405020304" pitchFamily="18" charset="0"/>
                <a:cs typeface="Times New Roman" panose="02020603050405020304" pitchFamily="18" charset="0"/>
              </a:rPr>
              <a:t>11.30am He is anxious about his discharge, seen by doctor, he advised him to wait until we receive the results of C.T scan. Reassured him</a:t>
            </a:r>
            <a:r>
              <a:rPr lang="en-US" sz="3800" b="1" dirty="0">
                <a:latin typeface="Times New Roman" panose="02020603050405020304" pitchFamily="18" charset="0"/>
                <a:cs typeface="Times New Roman" panose="02020603050405020304" pitchFamily="18" charset="0"/>
              </a:rPr>
              <a:t>. </a:t>
            </a:r>
            <a:r>
              <a:rPr lang="en-US" sz="3800" b="1" dirty="0" smtClean="0">
                <a:latin typeface="Times New Roman" panose="02020603050405020304" pitchFamily="18" charset="0"/>
                <a:cs typeface="Times New Roman" panose="02020603050405020304" pitchFamily="18" charset="0"/>
              </a:rPr>
              <a:t>-------------------------------------Mohammed</a:t>
            </a:r>
            <a:r>
              <a:rPr lang="en-US" sz="3800" b="1" dirty="0">
                <a:latin typeface="Times New Roman" panose="02020603050405020304" pitchFamily="18" charset="0"/>
                <a:cs typeface="Times New Roman" panose="02020603050405020304" pitchFamily="18" charset="0"/>
              </a:rPr>
              <a:t>. M</a:t>
            </a:r>
          </a:p>
          <a:p>
            <a:pPr marL="1149350" indent="-1035050" algn="just">
              <a:lnSpc>
                <a:spcPct val="150000"/>
              </a:lnSpc>
              <a:buNone/>
            </a:pPr>
            <a:r>
              <a:rPr lang="en-US" sz="3800" b="1" dirty="0" smtClean="0">
                <a:latin typeface="Times New Roman" panose="02020603050405020304" pitchFamily="18" charset="0"/>
                <a:cs typeface="Times New Roman" panose="02020603050405020304" pitchFamily="18" charset="0"/>
              </a:rPr>
              <a:t>	                                                                                                                     														</a:t>
            </a:r>
          </a:p>
          <a:p>
            <a:pPr marL="0" indent="0" algn="just">
              <a:lnSpc>
                <a:spcPct val="150000"/>
              </a:lnSpc>
              <a:buNone/>
            </a:pPr>
            <a:endParaRPr lang="en-US" sz="2800" b="1" dirty="0">
              <a:latin typeface="Times New Roman" panose="02020603050405020304" pitchFamily="18" charset="0"/>
              <a:cs typeface="Times New Roman" panose="02020603050405020304" pitchFamily="18" charset="0"/>
            </a:endParaRPr>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62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960592" cy="1854200"/>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2800" b="1" dirty="0" smtClean="0">
                <a:solidFill>
                  <a:schemeClr val="tx1"/>
                </a:solidFill>
                <a:latin typeface="Times New Roman" panose="02020603050405020304" pitchFamily="18" charset="0"/>
                <a:cs typeface="Times New Roman" panose="02020603050405020304" pitchFamily="18" charset="0"/>
              </a:rPr>
              <a:t>2) What will happen if I am not writing a note stating  “received patient” at 7am and he absconded at 9am or had a cardiac arrest. What proof I have taken care of the patient?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2667000"/>
            <a:ext cx="8001000" cy="3831565"/>
          </a:xfrm>
        </p:spPr>
        <p:txBody>
          <a:bodyPr>
            <a:normAutofit lnSpcReduction="10000"/>
          </a:bodyPr>
          <a:lstStyle/>
          <a:p>
            <a:pPr marL="1200150" lvl="0" indent="-1085850" algn="just">
              <a:lnSpc>
                <a:spcPct val="150000"/>
              </a:lnSpc>
              <a:buNone/>
            </a:pPr>
            <a:r>
              <a:rPr lang="en-US" sz="2800" b="1" u="sng" dirty="0">
                <a:solidFill>
                  <a:srgbClr val="2F2B20"/>
                </a:solidFill>
                <a:latin typeface="Times New Roman" panose="02020603050405020304" pitchFamily="18" charset="0"/>
                <a:cs typeface="Times New Roman" panose="02020603050405020304" pitchFamily="18" charset="0"/>
              </a:rPr>
              <a:t>Example :</a:t>
            </a:r>
          </a:p>
          <a:p>
            <a:pPr marL="1200150" indent="-1085850" algn="just">
              <a:lnSpc>
                <a:spcPct val="150000"/>
              </a:lnSpc>
              <a:buNone/>
            </a:pPr>
            <a:r>
              <a:rPr lang="en-US" sz="2800" b="1" dirty="0" smtClean="0">
                <a:latin typeface="Times New Roman" panose="02020603050405020304" pitchFamily="18" charset="0"/>
                <a:cs typeface="Times New Roman" panose="02020603050405020304" pitchFamily="18" charset="0"/>
              </a:rPr>
              <a:t>9:00am: Patient left the ward without informing. He was seen here at 8am, talking to patients beside his bed and to the nurses, informed Dr. Ibrahim and incident report written.------------------------- Mohammed</a:t>
            </a:r>
            <a:r>
              <a:rPr lang="en-US" sz="2800" b="1" dirty="0">
                <a:latin typeface="Times New Roman" panose="02020603050405020304" pitchFamily="18" charset="0"/>
                <a:cs typeface="Times New Roman" panose="02020603050405020304" pitchFamily="18" charset="0"/>
              </a:rPr>
              <a:t>. M </a:t>
            </a:r>
          </a:p>
        </p:txBody>
      </p:sp>
      <p:pic>
        <p:nvPicPr>
          <p:cNvPr id="5" name="Picture 4"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76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0944"/>
            <a:ext cx="8156865" cy="1537855"/>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If I am receiving a patient transfer in from ICU, CCU, or vice versa, do I have to put a new nurses note paper?</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4874" y="1814228"/>
            <a:ext cx="7752773" cy="3880773"/>
          </a:xfrm>
        </p:spPr>
        <p:txBody>
          <a:bodyPr>
            <a:normAutofit lnSpcReduction="10000"/>
          </a:bodyPr>
          <a:lstStyle/>
          <a:p>
            <a:pPr algn="just">
              <a:lnSpc>
                <a:spcPct val="150000"/>
              </a:lnSpc>
            </a:pPr>
            <a:r>
              <a:rPr lang="en-US" sz="2800" b="1" dirty="0" smtClean="0">
                <a:latin typeface="Times New Roman" panose="02020603050405020304" pitchFamily="18" charset="0"/>
                <a:cs typeface="Times New Roman" panose="02020603050405020304" pitchFamily="18" charset="0"/>
              </a:rPr>
              <a:t>Nurses notes are continuous notations – </a:t>
            </a:r>
            <a:r>
              <a:rPr lang="en-US" sz="2800" b="1" u="sng" dirty="0" smtClean="0">
                <a:latin typeface="Times New Roman" panose="02020603050405020304" pitchFamily="18" charset="0"/>
                <a:cs typeface="Times New Roman" panose="02020603050405020304" pitchFamily="18" charset="0"/>
              </a:rPr>
              <a:t>so do not put a separate paper</a:t>
            </a:r>
            <a:r>
              <a:rPr lang="en-US" sz="2800" b="1" dirty="0" smtClean="0">
                <a:latin typeface="Times New Roman" panose="02020603050405020304" pitchFamily="18" charset="0"/>
                <a:cs typeface="Times New Roman" panose="02020603050405020304" pitchFamily="18" charset="0"/>
              </a:rPr>
              <a:t>, but write the transfer in note continuously.</a:t>
            </a:r>
          </a:p>
          <a:p>
            <a:pPr algn="just">
              <a:lnSpc>
                <a:spcPct val="150000"/>
              </a:lnSpc>
            </a:pPr>
            <a:r>
              <a:rPr lang="en-US" sz="2800" b="1" dirty="0" smtClean="0">
                <a:latin typeface="Times New Roman" panose="02020603050405020304" pitchFamily="18" charset="0"/>
                <a:cs typeface="Times New Roman" panose="02020603050405020304" pitchFamily="18" charset="0"/>
              </a:rPr>
              <a:t>Put a new nurses note if you are admitting a patient from </a:t>
            </a:r>
            <a:r>
              <a:rPr lang="en-US" sz="2800" b="1" u="sng" dirty="0" smtClean="0">
                <a:latin typeface="Times New Roman" panose="02020603050405020304" pitchFamily="18" charset="0"/>
                <a:cs typeface="Times New Roman" panose="02020603050405020304" pitchFamily="18" charset="0"/>
              </a:rPr>
              <a:t>other hospital </a:t>
            </a:r>
            <a:r>
              <a:rPr lang="en-US" sz="2800" b="1" dirty="0" smtClean="0">
                <a:latin typeface="Times New Roman" panose="02020603050405020304" pitchFamily="18" charset="0"/>
                <a:cs typeface="Times New Roman" panose="02020603050405020304" pitchFamily="18" charset="0"/>
              </a:rPr>
              <a:t>as the files also will be separate.</a:t>
            </a:r>
            <a:endParaRPr lang="en-US" sz="2800" b="1" dirty="0">
              <a:latin typeface="Times New Roman" panose="02020603050405020304" pitchFamily="18" charset="0"/>
              <a:cs typeface="Times New Roman" panose="02020603050405020304" pitchFamily="18" charset="0"/>
            </a:endParaRPr>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953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0944"/>
            <a:ext cx="8156865" cy="1537855"/>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2800" b="1" dirty="0">
                <a:latin typeface="Times New Roman" panose="02020603050405020304" pitchFamily="18" charset="0"/>
                <a:cs typeface="Times New Roman" panose="02020603050405020304" pitchFamily="18" charset="0"/>
              </a:rPr>
              <a:t>4</a:t>
            </a:r>
            <a:r>
              <a:rPr lang="en-US" sz="2800" b="1" dirty="0" smtClean="0">
                <a:latin typeface="Times New Roman" panose="02020603050405020304" pitchFamily="18" charset="0"/>
                <a:cs typeface="Times New Roman" panose="02020603050405020304" pitchFamily="18" charset="0"/>
              </a:rPr>
              <a:t>) One of the principle of nurses note is ‘conciseness’ , then why I can not use abbreviations, it will save the time and energy?</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4874" y="2049756"/>
            <a:ext cx="7752773" cy="3880773"/>
          </a:xfrm>
        </p:spPr>
        <p:txBody>
          <a:bodyPr>
            <a:normAutofit/>
          </a:bodyPr>
          <a:lstStyle/>
          <a:p>
            <a:pPr algn="just">
              <a:lnSpc>
                <a:spcPct val="150000"/>
              </a:lnSpc>
            </a:pPr>
            <a:r>
              <a:rPr lang="en-US" sz="2800" b="1" u="sng" dirty="0" smtClean="0">
                <a:latin typeface="Times New Roman" panose="02020603050405020304" pitchFamily="18" charset="0"/>
                <a:cs typeface="Times New Roman" panose="02020603050405020304" pitchFamily="18" charset="0"/>
              </a:rPr>
              <a:t>Universally accepted abbreviations </a:t>
            </a:r>
            <a:r>
              <a:rPr lang="en-US" sz="2800" b="1" dirty="0" smtClean="0">
                <a:latin typeface="Times New Roman" panose="02020603050405020304" pitchFamily="18" charset="0"/>
                <a:cs typeface="Times New Roman" panose="02020603050405020304" pitchFamily="18" charset="0"/>
              </a:rPr>
              <a:t>are understood by all, but general abbreviations created gives different meaning to everyone. </a:t>
            </a:r>
          </a:p>
          <a:p>
            <a:pPr algn="just">
              <a:lnSpc>
                <a:spcPct val="150000"/>
              </a:lnSpc>
            </a:pPr>
            <a:r>
              <a:rPr lang="en-US" sz="2800" b="1" dirty="0" err="1" smtClean="0">
                <a:latin typeface="Times New Roman" panose="02020603050405020304" pitchFamily="18" charset="0"/>
                <a:cs typeface="Times New Roman" panose="02020603050405020304" pitchFamily="18" charset="0"/>
              </a:rPr>
              <a:t>Eg</a:t>
            </a:r>
            <a:r>
              <a:rPr lang="en-US" sz="2800" b="1" dirty="0" smtClean="0">
                <a:latin typeface="Times New Roman" panose="02020603050405020304" pitchFamily="18" charset="0"/>
                <a:cs typeface="Times New Roman" panose="02020603050405020304" pitchFamily="18" charset="0"/>
              </a:rPr>
              <a:t>: received by W/C. This abbreviation can be Water </a:t>
            </a:r>
            <a:r>
              <a:rPr lang="en-US" sz="2800" b="1" dirty="0">
                <a:latin typeface="Times New Roman" panose="02020603050405020304" pitchFamily="18" charset="0"/>
                <a:cs typeface="Times New Roman" panose="02020603050405020304" pitchFamily="18" charset="0"/>
              </a:rPr>
              <a:t>C</a:t>
            </a:r>
            <a:r>
              <a:rPr lang="en-US" sz="2800" b="1" dirty="0" smtClean="0">
                <a:latin typeface="Times New Roman" panose="02020603050405020304" pitchFamily="18" charset="0"/>
                <a:cs typeface="Times New Roman" panose="02020603050405020304" pitchFamily="18" charset="0"/>
              </a:rPr>
              <a:t>loset or Wheel </a:t>
            </a:r>
            <a:r>
              <a:rPr lang="en-US" sz="2800" b="1" dirty="0">
                <a:latin typeface="Times New Roman" panose="02020603050405020304" pitchFamily="18" charset="0"/>
                <a:cs typeface="Times New Roman" panose="02020603050405020304" pitchFamily="18" charset="0"/>
              </a:rPr>
              <a:t>C</a:t>
            </a:r>
            <a:r>
              <a:rPr lang="en-US" sz="2800" b="1" dirty="0" smtClean="0">
                <a:latin typeface="Times New Roman" panose="02020603050405020304" pitchFamily="18" charset="0"/>
                <a:cs typeface="Times New Roman" panose="02020603050405020304" pitchFamily="18" charset="0"/>
              </a:rPr>
              <a:t>hair </a:t>
            </a:r>
            <a:endParaRPr lang="en-US" sz="2800" b="1" dirty="0">
              <a:latin typeface="Times New Roman" panose="02020603050405020304" pitchFamily="18" charset="0"/>
              <a:cs typeface="Times New Roman" panose="02020603050405020304" pitchFamily="18" charset="0"/>
            </a:endParaRPr>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244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0945"/>
            <a:ext cx="8233065" cy="132080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3200" b="1" dirty="0" smtClean="0">
                <a:latin typeface="Times New Roman" panose="02020603050405020304" pitchFamily="18" charset="0"/>
                <a:cs typeface="Times New Roman" panose="02020603050405020304" pitchFamily="18" charset="0"/>
              </a:rPr>
              <a:t>5) If the patient is OK, can I write ‘fair’ or ‘good’ on my notes?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4874" y="2049756"/>
            <a:ext cx="7752773" cy="3880773"/>
          </a:xfrm>
        </p:spPr>
        <p:txBody>
          <a:bodyPr>
            <a:normAutofit/>
          </a:bodyPr>
          <a:lstStyle/>
          <a:p>
            <a:pPr algn="just">
              <a:lnSpc>
                <a:spcPct val="150000"/>
              </a:lnSpc>
            </a:pPr>
            <a:r>
              <a:rPr lang="en-US" sz="2800" b="1" u="sng" dirty="0" smtClean="0">
                <a:latin typeface="Times New Roman" panose="02020603050405020304" pitchFamily="18" charset="0"/>
                <a:cs typeface="Times New Roman" panose="02020603050405020304" pitchFamily="18" charset="0"/>
              </a:rPr>
              <a:t>All these terms or ratings are different to people</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F</a:t>
            </a:r>
            <a:r>
              <a:rPr lang="en-US" sz="2800" b="1" dirty="0" smtClean="0">
                <a:latin typeface="Times New Roman" panose="02020603050405020304" pitchFamily="18" charset="0"/>
                <a:cs typeface="Times New Roman" panose="02020603050405020304" pitchFamily="18" charset="0"/>
              </a:rPr>
              <a:t>air, good, normal, appears, seems, sufficient, average etc. are </a:t>
            </a:r>
            <a:r>
              <a:rPr lang="en-US" sz="2800" b="1" u="sng" dirty="0" smtClean="0">
                <a:latin typeface="Times New Roman" panose="02020603050405020304" pitchFamily="18" charset="0"/>
                <a:cs typeface="Times New Roman" panose="02020603050405020304" pitchFamily="18" charset="0"/>
              </a:rPr>
              <a:t>not acceptable </a:t>
            </a:r>
            <a:r>
              <a:rPr lang="en-US" sz="2800" b="1" dirty="0" smtClean="0">
                <a:latin typeface="Times New Roman" panose="02020603050405020304" pitchFamily="18" charset="0"/>
                <a:cs typeface="Times New Roman" panose="02020603050405020304" pitchFamily="18" charset="0"/>
              </a:rPr>
              <a:t>because they lead to conclusions that</a:t>
            </a:r>
            <a:r>
              <a:rPr lang="en-US" sz="2800" b="1" u="sng" dirty="0" smtClean="0">
                <a:latin typeface="Times New Roman" panose="02020603050405020304" pitchFamily="18" charset="0"/>
                <a:cs typeface="Times New Roman" panose="02020603050405020304" pitchFamily="18" charset="0"/>
              </a:rPr>
              <a:t> can not be supported by objective information.</a:t>
            </a:r>
            <a:endParaRPr lang="en-US" sz="2800" b="1" u="sng" dirty="0">
              <a:latin typeface="Times New Roman" panose="02020603050405020304" pitchFamily="18" charset="0"/>
              <a:cs typeface="Times New Roman" panose="02020603050405020304" pitchFamily="18" charset="0"/>
            </a:endParaRPr>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5043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960592" cy="1447800"/>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3200" b="1" dirty="0" smtClean="0">
                <a:solidFill>
                  <a:schemeClr val="tx1"/>
                </a:solidFill>
                <a:latin typeface="Times New Roman" panose="02020603050405020304" pitchFamily="18" charset="0"/>
                <a:cs typeface="Times New Roman" panose="02020603050405020304" pitchFamily="18" charset="0"/>
              </a:rPr>
              <a:t>6) If I make a wrong entry, I could scratch it using the same pen, </a:t>
            </a:r>
            <a:r>
              <a:rPr lang="en-US" sz="3200" b="1" u="sng" dirty="0" smtClean="0">
                <a:solidFill>
                  <a:schemeClr val="tx1"/>
                </a:solidFill>
                <a:latin typeface="Times New Roman" panose="02020603050405020304" pitchFamily="18" charset="0"/>
                <a:cs typeface="Times New Roman" panose="02020603050405020304" pitchFamily="18" charset="0"/>
              </a:rPr>
              <a:t>erase it with white corrector?</a:t>
            </a:r>
            <a:endParaRPr lang="en-US" sz="3200" b="1" u="sng"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8590" y="2286000"/>
            <a:ext cx="8229600" cy="4351044"/>
          </a:xfrm>
        </p:spPr>
        <p:txBody>
          <a:bodyPr>
            <a:normAutofit fontScale="47500" lnSpcReduction="20000"/>
          </a:bodyPr>
          <a:lstStyle/>
          <a:p>
            <a:pPr algn="just">
              <a:lnSpc>
                <a:spcPct val="150000"/>
              </a:lnSpc>
            </a:pPr>
            <a:r>
              <a:rPr lang="en-US" sz="4400" b="1" dirty="0" smtClean="0">
                <a:latin typeface="Times New Roman" panose="02020603050405020304" pitchFamily="18" charset="0"/>
                <a:cs typeface="Times New Roman" panose="02020603050405020304" pitchFamily="18" charset="0"/>
              </a:rPr>
              <a:t>No. The correct way is just draw a line on the incorrect entry, and put your initial and write ‘error’ , so that it remains legible</a:t>
            </a:r>
          </a:p>
          <a:p>
            <a:pPr marL="114300" indent="0" algn="just">
              <a:lnSpc>
                <a:spcPct val="150000"/>
              </a:lnSpc>
              <a:buNone/>
            </a:pPr>
            <a:endParaRPr lang="en-US" sz="4400" b="1" dirty="0" smtClean="0">
              <a:latin typeface="Times New Roman" panose="02020603050405020304" pitchFamily="18" charset="0"/>
              <a:cs typeface="Times New Roman" panose="02020603050405020304" pitchFamily="18" charset="0"/>
            </a:endParaRPr>
          </a:p>
          <a:p>
            <a:pPr marL="114300" indent="0" algn="just">
              <a:lnSpc>
                <a:spcPct val="150000"/>
              </a:lnSpc>
              <a:buNone/>
            </a:pPr>
            <a:r>
              <a:rPr lang="en-US" sz="3400" b="1" dirty="0" smtClean="0">
                <a:latin typeface="Times New Roman" panose="02020603050405020304" pitchFamily="18" charset="0"/>
                <a:cs typeface="Times New Roman" panose="02020603050405020304" pitchFamily="18" charset="0"/>
              </a:rPr>
              <a:t>Example </a:t>
            </a:r>
            <a:r>
              <a:rPr lang="en-US" sz="3400" b="1" dirty="0">
                <a:latin typeface="Times New Roman" panose="02020603050405020304" pitchFamily="18" charset="0"/>
                <a:cs typeface="Times New Roman" panose="02020603050405020304" pitchFamily="18" charset="0"/>
              </a:rPr>
              <a:t>:</a:t>
            </a:r>
          </a:p>
          <a:p>
            <a:pPr marL="114300" indent="0" algn="just">
              <a:lnSpc>
                <a:spcPct val="150000"/>
              </a:lnSpc>
              <a:buNone/>
            </a:pPr>
            <a:r>
              <a:rPr lang="en-US" sz="3800" b="1" dirty="0" smtClean="0">
                <a:latin typeface="Times New Roman" panose="02020603050405020304" pitchFamily="18" charset="0"/>
                <a:cs typeface="Times New Roman" panose="02020603050405020304" pitchFamily="18" charset="0"/>
              </a:rPr>
              <a:t>                                                                                                                 Error N.A </a:t>
            </a:r>
          </a:p>
          <a:p>
            <a:pPr marL="800100" indent="-628650" algn="just">
              <a:lnSpc>
                <a:spcPct val="120000"/>
              </a:lnSpc>
              <a:buNone/>
            </a:pPr>
            <a:r>
              <a:rPr lang="en-US" sz="3800" b="1" dirty="0" smtClean="0">
                <a:latin typeface="Times New Roman" panose="02020603050405020304" pitchFamily="18" charset="0"/>
                <a:cs typeface="Times New Roman" panose="02020603050405020304" pitchFamily="18" charset="0"/>
              </a:rPr>
              <a:t>10am Patient returned from theatre after surgery with(</a:t>
            </a:r>
            <a:r>
              <a:rPr lang="en-US" sz="3800" b="1" strike="sngStrike" dirty="0" smtClean="0">
                <a:latin typeface="Times New Roman" panose="02020603050405020304" pitchFamily="18" charset="0"/>
                <a:cs typeface="Times New Roman" panose="02020603050405020304" pitchFamily="18" charset="0"/>
              </a:rPr>
              <a:t>wound drainage) </a:t>
            </a:r>
            <a:r>
              <a:rPr lang="en-US" sz="3800" b="1" dirty="0" err="1" smtClean="0">
                <a:latin typeface="Times New Roman" panose="02020603050405020304" pitchFamily="18" charset="0"/>
                <a:cs typeface="Times New Roman" panose="02020603050405020304" pitchFamily="18" charset="0"/>
              </a:rPr>
              <a:t>suprapubic</a:t>
            </a:r>
            <a:r>
              <a:rPr lang="en-US" sz="3800" b="1" dirty="0" smtClean="0">
                <a:latin typeface="Times New Roman" panose="02020603050405020304" pitchFamily="18" charset="0"/>
                <a:cs typeface="Times New Roman" panose="02020603050405020304" pitchFamily="18" charset="0"/>
              </a:rPr>
              <a:t> drainage.------------------------------------------------Nadia Ahmed</a:t>
            </a:r>
          </a:p>
          <a:p>
            <a:pPr marL="1257300" indent="0" algn="just">
              <a:lnSpc>
                <a:spcPct val="120000"/>
              </a:lnSpc>
              <a:buNone/>
            </a:pPr>
            <a:endParaRPr lang="en-US" sz="3400" b="1"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142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960592" cy="1766455"/>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2800" b="1" dirty="0">
                <a:latin typeface="Times New Roman" panose="02020603050405020304" pitchFamily="18" charset="0"/>
                <a:cs typeface="Times New Roman" panose="02020603050405020304" pitchFamily="18" charset="0"/>
              </a:rPr>
              <a:t>7</a:t>
            </a:r>
            <a:r>
              <a:rPr lang="en-US" sz="2800" b="1" dirty="0" smtClean="0">
                <a:latin typeface="Times New Roman" panose="02020603050405020304" pitchFamily="18" charset="0"/>
                <a:cs typeface="Times New Roman" panose="02020603050405020304" pitchFamily="18" charset="0"/>
              </a:rPr>
              <a:t>) If I have a serious, critically ill patient who need attention always, his condition is changing on and off – can I enter the information by the </a:t>
            </a:r>
            <a:r>
              <a:rPr lang="en-US" sz="2800" b="1" u="sng" dirty="0" smtClean="0">
                <a:latin typeface="Times New Roman" panose="02020603050405020304" pitchFamily="18" charset="0"/>
                <a:cs typeface="Times New Roman" panose="02020603050405020304" pitchFamily="18" charset="0"/>
              </a:rPr>
              <a:t>end of the shift as it is time consuming to enter notes every time</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4874" y="2728629"/>
            <a:ext cx="7752773" cy="3880773"/>
          </a:xfrm>
        </p:spPr>
        <p:txBody>
          <a:bodyPr>
            <a:normAutofit/>
          </a:bodyPr>
          <a:lstStyle/>
          <a:p>
            <a:pPr algn="just">
              <a:lnSpc>
                <a:spcPct val="150000"/>
              </a:lnSpc>
            </a:pPr>
            <a:r>
              <a:rPr lang="en-US" sz="2800" b="1" dirty="0" smtClean="0">
                <a:latin typeface="Times New Roman" panose="02020603050405020304" pitchFamily="18" charset="0"/>
                <a:cs typeface="Times New Roman" panose="02020603050405020304" pitchFamily="18" charset="0"/>
              </a:rPr>
              <a:t>No. you have to enter the important information instantly after the care – chronologically – </a:t>
            </a:r>
            <a:r>
              <a:rPr lang="en-US" sz="2800" b="1" u="sng" dirty="0" smtClean="0">
                <a:latin typeface="Times New Roman" panose="02020603050405020304" pitchFamily="18" charset="0"/>
                <a:cs typeface="Times New Roman" panose="02020603050405020304" pitchFamily="18" charset="0"/>
              </a:rPr>
              <a:t>you may forget some important facts if you are waiting  till last.</a:t>
            </a:r>
            <a:endParaRPr lang="en-US" sz="2800" b="1" u="sng" dirty="0">
              <a:latin typeface="Times New Roman" panose="02020603050405020304" pitchFamily="18" charset="0"/>
              <a:cs typeface="Times New Roman" panose="02020603050405020304" pitchFamily="18" charset="0"/>
            </a:endParaRPr>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058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838200" y="444500"/>
            <a:ext cx="6772275" cy="522288"/>
          </a:xfrm>
          <a:prstGeom prst="rect">
            <a:avLst/>
          </a:prstGeom>
          <a:noFill/>
          <a:ln w="9525">
            <a:noFill/>
            <a:miter lim="800000"/>
            <a:headEnd/>
            <a:tailEnd/>
          </a:ln>
          <a:effectLst/>
        </p:spPr>
        <p:txBody>
          <a:bodyPr anchor="ctr">
            <a:spAutoFit/>
          </a:bodyPr>
          <a:lstStyle/>
          <a:p>
            <a:pPr eaLnBrk="0" hangingPunct="0">
              <a:defRPr/>
            </a:pPr>
            <a:r>
              <a:rPr lang="en-US" sz="2800" b="1" i="1" dirty="0">
                <a:solidFill>
                  <a:srgbClr val="C00000"/>
                </a:solidFill>
                <a:latin typeface="+mj-lt"/>
                <a:ea typeface="Times New Roman" pitchFamily="18" charset="0"/>
              </a:rPr>
              <a:t>How to Write a Nurse's SOAP Note</a:t>
            </a:r>
            <a:endParaRPr lang="en-US" b="1" i="1" dirty="0">
              <a:solidFill>
                <a:srgbClr val="C00000"/>
              </a:solidFill>
              <a:latin typeface="+mj-lt"/>
            </a:endParaRPr>
          </a:p>
        </p:txBody>
      </p:sp>
      <p:sp>
        <p:nvSpPr>
          <p:cNvPr id="41986" name="Rectangle 2"/>
          <p:cNvSpPr>
            <a:spLocks noChangeArrowheads="1"/>
          </p:cNvSpPr>
          <p:nvPr/>
        </p:nvSpPr>
        <p:spPr bwMode="auto">
          <a:xfrm>
            <a:off x="376237" y="1371600"/>
            <a:ext cx="7696200" cy="4632325"/>
          </a:xfrm>
          <a:prstGeom prst="rect">
            <a:avLst/>
          </a:prstGeom>
          <a:noFill/>
          <a:ln w="9525">
            <a:noFill/>
            <a:miter lim="800000"/>
            <a:headEnd/>
            <a:tailEnd/>
          </a:ln>
          <a:effectLst/>
        </p:spPr>
        <p:txBody>
          <a:bodyPr wrap="square" anchor="ctr">
            <a:spAutoFit/>
          </a:bodyPr>
          <a:lstStyle/>
          <a:p>
            <a:pPr eaLnBrk="0" hangingPunct="0">
              <a:tabLst>
                <a:tab pos="914400" algn="l"/>
              </a:tabLst>
              <a:defRPr/>
            </a:pPr>
            <a:endParaRPr lang="en-US" sz="3600" dirty="0">
              <a:latin typeface="Museo Slab 500"/>
              <a:ea typeface="Times New Roman" pitchFamily="18" charset="0"/>
            </a:endParaRPr>
          </a:p>
          <a:p>
            <a:pPr eaLnBrk="0" hangingPunct="0">
              <a:tabLst>
                <a:tab pos="914400" algn="l"/>
              </a:tabLst>
              <a:defRPr/>
            </a:pPr>
            <a:r>
              <a:rPr lang="en-US" sz="2800" b="1" i="1" dirty="0">
                <a:solidFill>
                  <a:schemeClr val="accent1"/>
                </a:solidFill>
                <a:latin typeface="+mn-lt"/>
                <a:ea typeface="Times New Roman" pitchFamily="18" charset="0"/>
              </a:rPr>
              <a:t>Instructions</a:t>
            </a:r>
          </a:p>
          <a:p>
            <a:pPr eaLnBrk="0" hangingPunct="0">
              <a:tabLst>
                <a:tab pos="914400" algn="l"/>
              </a:tabLst>
              <a:defRPr/>
            </a:pPr>
            <a:endParaRPr lang="en-US" sz="1100" dirty="0"/>
          </a:p>
          <a:p>
            <a:pPr lvl="2" eaLnBrk="0" hangingPunct="0">
              <a:buFontTx/>
              <a:buChar char="•"/>
              <a:tabLst>
                <a:tab pos="914400" algn="l"/>
              </a:tabLst>
              <a:defRPr/>
            </a:pPr>
            <a:r>
              <a:rPr lang="en-US" sz="2800" b="1" i="1" dirty="0">
                <a:solidFill>
                  <a:schemeClr val="accent1"/>
                </a:solidFill>
                <a:latin typeface="Museo Slab 500"/>
                <a:ea typeface="Times New Roman" pitchFamily="18" charset="0"/>
              </a:rPr>
              <a:t>1</a:t>
            </a:r>
            <a:endParaRPr lang="en-US" sz="900" b="1" dirty="0">
              <a:solidFill>
                <a:schemeClr val="accent1"/>
              </a:solidFill>
            </a:endParaRPr>
          </a:p>
          <a:p>
            <a:pPr eaLnBrk="0" hangingPunct="0">
              <a:lnSpc>
                <a:spcPct val="150000"/>
              </a:lnSpc>
              <a:tabLst>
                <a:tab pos="914400" algn="l"/>
              </a:tabLst>
              <a:defRPr/>
            </a:pPr>
            <a:r>
              <a:rPr lang="en-US" sz="2400" b="1" i="1" dirty="0">
                <a:latin typeface="+mn-lt"/>
                <a:ea typeface="Times New Roman" pitchFamily="18" charset="0"/>
              </a:rPr>
              <a:t>Write the </a:t>
            </a:r>
            <a:r>
              <a:rPr lang="en-US" sz="2800" b="1" i="1" u="sng" dirty="0">
                <a:solidFill>
                  <a:srgbClr val="C00000"/>
                </a:solidFill>
                <a:latin typeface="+mn-lt"/>
                <a:ea typeface="Times New Roman" pitchFamily="18" charset="0"/>
              </a:rPr>
              <a:t>"</a:t>
            </a:r>
            <a:r>
              <a:rPr lang="en-US" sz="3200" b="1" i="1" u="sng" dirty="0">
                <a:solidFill>
                  <a:srgbClr val="C00000"/>
                </a:solidFill>
                <a:latin typeface="+mn-lt"/>
                <a:ea typeface="Times New Roman" pitchFamily="18" charset="0"/>
              </a:rPr>
              <a:t>S</a:t>
            </a:r>
            <a:r>
              <a:rPr lang="en-US" sz="2800" b="1" i="1" u="sng" dirty="0">
                <a:solidFill>
                  <a:srgbClr val="C00000"/>
                </a:solidFill>
                <a:latin typeface="+mn-lt"/>
                <a:ea typeface="Times New Roman" pitchFamily="18" charset="0"/>
              </a:rPr>
              <a:t>"</a:t>
            </a:r>
            <a:r>
              <a:rPr lang="en-US" sz="2400" b="1" i="1" u="sng" dirty="0">
                <a:solidFill>
                  <a:srgbClr val="C00000"/>
                </a:solidFill>
                <a:latin typeface="+mn-lt"/>
                <a:ea typeface="Times New Roman" pitchFamily="18" charset="0"/>
              </a:rPr>
              <a:t> </a:t>
            </a:r>
            <a:r>
              <a:rPr lang="en-US" sz="2400" b="1" i="1" dirty="0">
                <a:latin typeface="+mn-lt"/>
                <a:ea typeface="Times New Roman" pitchFamily="18" charset="0"/>
              </a:rPr>
              <a:t>or subjective section. This includes everything the patient reports. Information in this section usually relates to the patient's complaint in his own words and includes any reported symptoms, their severity and their duration</a:t>
            </a:r>
            <a:r>
              <a:rPr lang="en-US" sz="2400" dirty="0">
                <a:latin typeface="+mn-lt"/>
                <a:ea typeface="Times New Roman" pitchFamily="18" charset="0"/>
              </a:rPr>
              <a:t>.</a:t>
            </a:r>
            <a:endParaRPr lang="en-US" sz="3200" dirty="0">
              <a:latin typeface="+mn-lt"/>
            </a:endParaRPr>
          </a:p>
        </p:txBody>
      </p:sp>
      <p:pic>
        <p:nvPicPr>
          <p:cNvPr id="4" name="Picture 3"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457200" y="889000"/>
            <a:ext cx="7924800" cy="3970338"/>
          </a:xfrm>
          <a:prstGeom prst="rect">
            <a:avLst/>
          </a:prstGeom>
          <a:noFill/>
          <a:ln w="9525">
            <a:noFill/>
            <a:miter lim="800000"/>
            <a:headEnd/>
            <a:tailEnd/>
          </a:ln>
          <a:effectLst/>
        </p:spPr>
        <p:txBody>
          <a:bodyPr anchor="ctr">
            <a:spAutoFit/>
          </a:bodyPr>
          <a:lstStyle/>
          <a:p>
            <a:pPr eaLnBrk="0" hangingPunct="0">
              <a:buFontTx/>
              <a:buChar char="•"/>
              <a:tabLst>
                <a:tab pos="914400" algn="l"/>
              </a:tabLst>
              <a:defRPr/>
            </a:pPr>
            <a:r>
              <a:rPr lang="en-US" sz="3600" b="1" i="1" dirty="0">
                <a:solidFill>
                  <a:srgbClr val="C00000"/>
                </a:solidFill>
                <a:latin typeface="+mn-lt"/>
                <a:ea typeface="Times New Roman" pitchFamily="18" charset="0"/>
              </a:rPr>
              <a:t>2</a:t>
            </a:r>
            <a:endParaRPr lang="en-US" sz="1050" b="1" i="1" dirty="0">
              <a:solidFill>
                <a:srgbClr val="C00000"/>
              </a:solidFill>
              <a:latin typeface="+mn-lt"/>
            </a:endParaRPr>
          </a:p>
          <a:p>
            <a:pPr eaLnBrk="0" hangingPunct="0">
              <a:lnSpc>
                <a:spcPct val="150000"/>
              </a:lnSpc>
              <a:tabLst>
                <a:tab pos="914400" algn="l"/>
              </a:tabLst>
              <a:defRPr/>
            </a:pPr>
            <a:r>
              <a:rPr lang="en-US" sz="2400" b="1" i="1" dirty="0">
                <a:latin typeface="+mn-lt"/>
                <a:ea typeface="Times New Roman" pitchFamily="18" charset="0"/>
              </a:rPr>
              <a:t>Write the "</a:t>
            </a:r>
            <a:r>
              <a:rPr lang="en-US" sz="2400" b="1" i="1" u="sng" dirty="0">
                <a:solidFill>
                  <a:srgbClr val="C00000"/>
                </a:solidFill>
                <a:latin typeface="+mn-lt"/>
                <a:ea typeface="Times New Roman" pitchFamily="18" charset="0"/>
              </a:rPr>
              <a:t>O"</a:t>
            </a:r>
            <a:r>
              <a:rPr lang="en-US" sz="2400" b="1" i="1" dirty="0">
                <a:latin typeface="+mn-lt"/>
                <a:ea typeface="Times New Roman" pitchFamily="18" charset="0"/>
              </a:rPr>
              <a:t> or objective section. This section details any information you observe while listening to the patient's complaints and performing an examination. If you notice ankle swelling as the patient reports pain, this is the section where you record it.</a:t>
            </a:r>
            <a:endParaRPr lang="en-US" sz="3200" b="1" i="1" dirty="0">
              <a:latin typeface="+mn-lt"/>
            </a:endParaRPr>
          </a:p>
        </p:txBody>
      </p:sp>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228600" y="69850"/>
            <a:ext cx="8534400" cy="4986338"/>
          </a:xfrm>
          <a:prstGeom prst="rect">
            <a:avLst/>
          </a:prstGeom>
          <a:noFill/>
          <a:ln w="9525">
            <a:noFill/>
            <a:miter lim="800000"/>
            <a:headEnd/>
            <a:tailEnd/>
          </a:ln>
          <a:effectLst/>
        </p:spPr>
        <p:txBody>
          <a:bodyPr anchor="ctr">
            <a:spAutoFit/>
          </a:bodyPr>
          <a:lstStyle/>
          <a:p>
            <a:pPr lvl="1" eaLnBrk="0" hangingPunct="0">
              <a:lnSpc>
                <a:spcPct val="150000"/>
              </a:lnSpc>
              <a:buFontTx/>
              <a:buChar char="•"/>
              <a:tabLst>
                <a:tab pos="914400" algn="l"/>
              </a:tabLst>
              <a:defRPr/>
            </a:pPr>
            <a:r>
              <a:rPr lang="en-US" sz="4400" b="1" i="1" dirty="0">
                <a:solidFill>
                  <a:srgbClr val="C00000"/>
                </a:solidFill>
                <a:latin typeface="+mn-lt"/>
                <a:ea typeface="Times New Roman" pitchFamily="18" charset="0"/>
              </a:rPr>
              <a:t>3</a:t>
            </a:r>
            <a:endParaRPr lang="en-US" sz="1200" b="1" dirty="0">
              <a:solidFill>
                <a:srgbClr val="C00000"/>
              </a:solidFill>
              <a:latin typeface="+mn-lt"/>
            </a:endParaRPr>
          </a:p>
          <a:p>
            <a:pPr eaLnBrk="0" hangingPunct="0">
              <a:lnSpc>
                <a:spcPct val="150000"/>
              </a:lnSpc>
              <a:tabLst>
                <a:tab pos="914400" algn="l"/>
              </a:tabLst>
              <a:defRPr/>
            </a:pPr>
            <a:r>
              <a:rPr lang="en-US" sz="2800" b="1" dirty="0">
                <a:latin typeface="+mn-lt"/>
                <a:ea typeface="Times New Roman" pitchFamily="18" charset="0"/>
              </a:rPr>
              <a:t>Write the </a:t>
            </a:r>
            <a:r>
              <a:rPr lang="en-US" sz="2800" b="1" i="1" u="sng" dirty="0">
                <a:solidFill>
                  <a:srgbClr val="C00000"/>
                </a:solidFill>
                <a:latin typeface="+mn-lt"/>
                <a:ea typeface="Times New Roman" pitchFamily="18" charset="0"/>
              </a:rPr>
              <a:t>"A"</a:t>
            </a:r>
            <a:r>
              <a:rPr lang="en-US" sz="2800" b="1" dirty="0">
                <a:latin typeface="+mn-lt"/>
                <a:ea typeface="Times New Roman" pitchFamily="18" charset="0"/>
              </a:rPr>
              <a:t> or assessment section. Here, you include your diagnostic nursing assessment, as well as any lab test results you perform. If you are monitoring rather than assessing a patient, you note any changes in the patient's condition here.</a:t>
            </a:r>
            <a:endParaRPr lang="en-US" sz="3600" b="1" dirty="0">
              <a:latin typeface="+mn-lt"/>
            </a:endParaRPr>
          </a:p>
        </p:txBody>
      </p:sp>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800" b="1" dirty="0" smtClean="0">
                <a:solidFill>
                  <a:srgbClr val="C00000"/>
                </a:solidFill>
                <a:latin typeface="+mn-lt"/>
                <a:cs typeface="Arial" charset="0"/>
              </a:rPr>
              <a:t>  Other… definition:</a:t>
            </a:r>
            <a:endParaRPr lang="en-US" dirty="0"/>
          </a:p>
        </p:txBody>
      </p:sp>
      <p:sp>
        <p:nvSpPr>
          <p:cNvPr id="4" name="Content Placeholder 3"/>
          <p:cNvSpPr>
            <a:spLocks noGrp="1"/>
          </p:cNvSpPr>
          <p:nvPr>
            <p:ph idx="1"/>
          </p:nvPr>
        </p:nvSpPr>
        <p:spPr>
          <a:xfrm>
            <a:off x="304800" y="1219200"/>
            <a:ext cx="7620000" cy="4800600"/>
          </a:xfrm>
        </p:spPr>
        <p:txBody>
          <a:bodyPr/>
          <a:lstStyle/>
          <a:p>
            <a:pPr marL="0" lvl="0" indent="0" algn="just" eaLnBrk="1" hangingPunct="1">
              <a:lnSpc>
                <a:spcPct val="150000"/>
              </a:lnSpc>
              <a:spcBef>
                <a:spcPct val="0"/>
              </a:spcBef>
              <a:buClrTx/>
              <a:buNone/>
              <a:defRPr/>
            </a:pPr>
            <a:r>
              <a:rPr lang="en-US" sz="2400" b="1" dirty="0">
                <a:solidFill>
                  <a:srgbClr val="2F2B20"/>
                </a:solidFill>
                <a:latin typeface="+mj-lt"/>
                <a:cs typeface="Arial" charset="0"/>
              </a:rPr>
              <a:t>It is the independent assessment &amp; interventions   performed by the nurses. Medical orders carried out &amp; its effect. Exact date, time of care &amp; its outcome. Means of communication, enables personnel to supplement &amp; complement one another’s services to avoid duplication or omission of care. </a:t>
            </a:r>
            <a:endParaRPr lang="ar-KW" sz="2400" b="1" dirty="0">
              <a:solidFill>
                <a:srgbClr val="2F2B20"/>
              </a:solidFill>
              <a:latin typeface="+mj-lt"/>
              <a:cs typeface="Arial" charset="0"/>
            </a:endParaRP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572000"/>
            <a:ext cx="35845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8190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04800" y="163513"/>
            <a:ext cx="8001000" cy="5632450"/>
          </a:xfrm>
          <a:prstGeom prst="rect">
            <a:avLst/>
          </a:prstGeom>
          <a:noFill/>
          <a:ln w="9525">
            <a:noFill/>
            <a:miter lim="800000"/>
            <a:headEnd/>
            <a:tailEnd/>
          </a:ln>
          <a:effectLst/>
        </p:spPr>
        <p:txBody>
          <a:bodyPr anchor="ctr">
            <a:spAutoFit/>
          </a:bodyPr>
          <a:lstStyle/>
          <a:p>
            <a:pPr lvl="1" eaLnBrk="0" hangingPunct="0">
              <a:lnSpc>
                <a:spcPct val="150000"/>
              </a:lnSpc>
              <a:buFontTx/>
              <a:buChar char="•"/>
              <a:tabLst>
                <a:tab pos="914400" algn="l"/>
              </a:tabLst>
              <a:defRPr/>
            </a:pPr>
            <a:r>
              <a:rPr lang="en-US" sz="4400" i="1" dirty="0">
                <a:solidFill>
                  <a:srgbClr val="C00000"/>
                </a:solidFill>
                <a:latin typeface="+mn-lt"/>
                <a:ea typeface="Times New Roman" pitchFamily="18" charset="0"/>
              </a:rPr>
              <a:t>4</a:t>
            </a:r>
            <a:endParaRPr lang="en-US" sz="1200" dirty="0">
              <a:solidFill>
                <a:srgbClr val="C00000"/>
              </a:solidFill>
              <a:latin typeface="+mn-lt"/>
            </a:endParaRPr>
          </a:p>
          <a:p>
            <a:pPr eaLnBrk="0" hangingPunct="0">
              <a:lnSpc>
                <a:spcPct val="150000"/>
              </a:lnSpc>
              <a:tabLst>
                <a:tab pos="914400" algn="l"/>
              </a:tabLst>
              <a:defRPr/>
            </a:pPr>
            <a:r>
              <a:rPr lang="en-US" sz="2400" b="1" dirty="0">
                <a:latin typeface="+mn-lt"/>
                <a:ea typeface="Times New Roman" pitchFamily="18" charset="0"/>
              </a:rPr>
              <a:t>Write the </a:t>
            </a:r>
            <a:r>
              <a:rPr lang="en-US" sz="2800" b="1" i="1" u="sng" dirty="0">
                <a:solidFill>
                  <a:srgbClr val="C00000"/>
                </a:solidFill>
                <a:latin typeface="+mn-lt"/>
                <a:ea typeface="Times New Roman" pitchFamily="18" charset="0"/>
              </a:rPr>
              <a:t>"P"</a:t>
            </a:r>
            <a:r>
              <a:rPr lang="en-US" sz="2400" b="1" dirty="0">
                <a:latin typeface="+mn-lt"/>
                <a:ea typeface="Times New Roman" pitchFamily="18" charset="0"/>
              </a:rPr>
              <a:t> or plan section. This is the plan for treatment, including what medications or other therapies you will administer or advise.</a:t>
            </a:r>
          </a:p>
          <a:p>
            <a:pPr eaLnBrk="0" hangingPunct="0">
              <a:lnSpc>
                <a:spcPct val="150000"/>
              </a:lnSpc>
              <a:tabLst>
                <a:tab pos="914400" algn="l"/>
              </a:tabLst>
              <a:defRPr/>
            </a:pPr>
            <a:r>
              <a:rPr lang="en-US" sz="2400" b="1" dirty="0">
                <a:latin typeface="+mn-lt"/>
                <a:ea typeface="Times New Roman" pitchFamily="18" charset="0"/>
              </a:rPr>
              <a:t> This section should be actionable and thoroughly map out the course of treatment, as well as the intended outcomes and any necessary follow-ups, referrals or additional testing that is needed.</a:t>
            </a:r>
            <a:endParaRPr lang="en-US" sz="3200" b="1" dirty="0">
              <a:latin typeface="+mn-lt"/>
            </a:endParaRPr>
          </a:p>
        </p:txBody>
      </p:sp>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dell\Desktop\nurses notes\tmpe6df1_thum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0"/>
            <a:ext cx="75914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3">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dell\Desktop\nurses notes\tmpe6df2_thumb1_thumb.png"/>
          <p:cNvPicPr>
            <a:picLocks noChangeAspect="1" noChangeArrowheads="1"/>
          </p:cNvPicPr>
          <p:nvPr/>
        </p:nvPicPr>
        <p:blipFill>
          <a:blip r:embed="rId2" cstate="print"/>
          <a:srcRect/>
          <a:stretch>
            <a:fillRect/>
          </a:stretch>
        </p:blipFill>
        <p:spPr bwMode="auto">
          <a:xfrm>
            <a:off x="152400" y="152400"/>
            <a:ext cx="8229600" cy="6477000"/>
          </a:xfrm>
          <a:prstGeom prst="rect">
            <a:avLst/>
          </a:prstGeom>
          <a:ln>
            <a:noFill/>
          </a:ln>
          <a:effectLst>
            <a:outerShdw blurRad="190500" algn="tl" rotWithShape="0">
              <a:srgbClr val="000000">
                <a:alpha val="70000"/>
              </a:srgbClr>
            </a:outerShdw>
          </a:effectLst>
        </p:spPr>
      </p:pic>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3">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dell\Desktop\nurses notes\tmpe6df3_thum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3">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dell\Desktop\nurses notes\tmpe6df6_thumb1_thum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382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3">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905"/>
          <a:stretch/>
        </p:blipFill>
        <p:spPr bwMode="auto">
          <a:xfrm>
            <a:off x="0" y="7938"/>
            <a:ext cx="8382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5853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38418"/>
            <a:ext cx="7848600" cy="1143000"/>
          </a:xfrm>
        </p:spPr>
        <p:txBody>
          <a:bodyPr/>
          <a:lstStyle/>
          <a:p>
            <a:r>
              <a:rPr lang="en-US" sz="4800" b="1" dirty="0" smtClean="0">
                <a:ln>
                  <a:solidFill>
                    <a:srgbClr val="C00000"/>
                  </a:solidFill>
                </a:ln>
                <a:solidFill>
                  <a:sysClr val="windowText" lastClr="000000"/>
                </a:solidFill>
                <a:cs typeface="Arial" charset="0"/>
              </a:rPr>
              <a:t>Purposes of Nurses Notes  :</a:t>
            </a:r>
            <a:endParaRPr lang="en-US" dirty="0">
              <a:ln>
                <a:solidFill>
                  <a:srgbClr val="C00000"/>
                </a:solidFill>
              </a:ln>
              <a:solidFill>
                <a:sysClr val="windowText" lastClr="000000"/>
              </a:solidFill>
            </a:endParaRPr>
          </a:p>
        </p:txBody>
      </p:sp>
      <p:sp>
        <p:nvSpPr>
          <p:cNvPr id="4" name="Content Placeholder 3"/>
          <p:cNvSpPr>
            <a:spLocks noGrp="1"/>
          </p:cNvSpPr>
          <p:nvPr>
            <p:ph idx="1"/>
          </p:nvPr>
        </p:nvSpPr>
        <p:spPr>
          <a:xfrm>
            <a:off x="381000" y="1676400"/>
            <a:ext cx="7772400" cy="4724400"/>
          </a:xfrm>
        </p:spPr>
        <p:txBody>
          <a:bodyPr/>
          <a:lstStyle/>
          <a:p>
            <a:pPr algn="just"/>
            <a:r>
              <a:rPr lang="en-US" sz="3200" b="1" dirty="0" smtClean="0">
                <a:latin typeface="+mn-lt"/>
                <a:cs typeface="Arial" charset="0"/>
              </a:rPr>
              <a:t>Nursing documentation for nurses interventions performed by the nurses. It is a used of communication, care  planning, auditing, research and education, legal and holistic document.</a:t>
            </a:r>
            <a:endParaRPr lang="ar-KW" sz="3200" b="1" dirty="0" smtClean="0">
              <a:latin typeface="+mn-lt"/>
              <a:cs typeface="Arial" charset="0"/>
            </a:endParaRPr>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462463"/>
            <a:ext cx="29051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38100" y="1524000"/>
            <a:ext cx="8343900" cy="5105400"/>
          </a:xfrm>
        </p:spPr>
        <p:txBody>
          <a:bodyPr/>
          <a:lstStyle/>
          <a:p>
            <a:pPr>
              <a:lnSpc>
                <a:spcPct val="150000"/>
              </a:lnSpc>
              <a:defRPr/>
            </a:pPr>
            <a:r>
              <a:rPr lang="en-US" sz="2800" b="1" u="sng" dirty="0" smtClean="0">
                <a:latin typeface="+mj-lt"/>
                <a:cs typeface="Arial" charset="0"/>
              </a:rPr>
              <a:t>Communication : </a:t>
            </a:r>
            <a:r>
              <a:rPr lang="en-US" sz="2800" b="1" dirty="0" smtClean="0">
                <a:latin typeface="+mj-lt"/>
                <a:cs typeface="Arial" charset="0"/>
              </a:rPr>
              <a:t>Within </a:t>
            </a:r>
            <a:r>
              <a:rPr lang="en-US" sz="2800" b="1" dirty="0">
                <a:latin typeface="+mj-lt"/>
                <a:cs typeface="Arial" charset="0"/>
              </a:rPr>
              <a:t>health care personnel &amp; </a:t>
            </a:r>
            <a:r>
              <a:rPr lang="en-US" sz="2800" b="1" dirty="0" smtClean="0">
                <a:latin typeface="+mj-lt"/>
                <a:cs typeface="Arial" charset="0"/>
              </a:rPr>
              <a:t>maintain the </a:t>
            </a:r>
            <a:r>
              <a:rPr lang="en-US" sz="2800" b="1" dirty="0">
                <a:latin typeface="+mj-lt"/>
                <a:cs typeface="Arial" charset="0"/>
              </a:rPr>
              <a:t>continuity of care</a:t>
            </a:r>
            <a:r>
              <a:rPr lang="en-US" sz="2800" b="1" dirty="0" smtClean="0">
                <a:latin typeface="+mj-lt"/>
                <a:cs typeface="Arial" charset="0"/>
              </a:rPr>
              <a:t>.</a:t>
            </a:r>
            <a:endParaRPr lang="en-US" sz="2800" b="1" dirty="0">
              <a:latin typeface="+mj-lt"/>
              <a:cs typeface="Arial" charset="0"/>
            </a:endParaRPr>
          </a:p>
          <a:p>
            <a:pPr>
              <a:lnSpc>
                <a:spcPct val="150000"/>
              </a:lnSpc>
              <a:defRPr/>
            </a:pPr>
            <a:r>
              <a:rPr lang="en-US" sz="2800" b="1" u="sng" dirty="0">
                <a:latin typeface="+mj-lt"/>
                <a:cs typeface="Arial" charset="0"/>
              </a:rPr>
              <a:t>Care </a:t>
            </a:r>
            <a:r>
              <a:rPr lang="en-US" sz="2800" b="1" u="sng" dirty="0" smtClean="0">
                <a:latin typeface="+mj-lt"/>
                <a:cs typeface="Arial" charset="0"/>
              </a:rPr>
              <a:t>Planning : </a:t>
            </a:r>
            <a:r>
              <a:rPr lang="en-US" sz="2800" b="1" dirty="0" smtClean="0">
                <a:latin typeface="+mj-lt"/>
                <a:cs typeface="Arial" charset="0"/>
              </a:rPr>
              <a:t>Observe </a:t>
            </a:r>
            <a:r>
              <a:rPr lang="en-US" sz="2800" b="1" dirty="0">
                <a:latin typeface="+mj-lt"/>
                <a:cs typeface="Arial" charset="0"/>
              </a:rPr>
              <a:t>the patient’s progress.</a:t>
            </a:r>
          </a:p>
          <a:p>
            <a:pPr>
              <a:lnSpc>
                <a:spcPct val="150000"/>
              </a:lnSpc>
              <a:defRPr/>
            </a:pPr>
            <a:r>
              <a:rPr lang="en-US" sz="2800" b="1" u="sng" dirty="0" smtClean="0">
                <a:latin typeface="+mj-lt"/>
                <a:cs typeface="Arial" charset="0"/>
              </a:rPr>
              <a:t>Audit : </a:t>
            </a:r>
            <a:r>
              <a:rPr lang="en-US" sz="2800" b="1" dirty="0" smtClean="0">
                <a:latin typeface="+mj-lt"/>
                <a:cs typeface="Arial" charset="0"/>
              </a:rPr>
              <a:t>Reviewing </a:t>
            </a:r>
            <a:r>
              <a:rPr lang="en-US" sz="2800" b="1" dirty="0">
                <a:latin typeface="+mj-lt"/>
                <a:cs typeface="Arial" charset="0"/>
              </a:rPr>
              <a:t>of the notes </a:t>
            </a:r>
            <a:r>
              <a:rPr lang="en-US" sz="2800" b="1" dirty="0" smtClean="0">
                <a:latin typeface="+mj-lt"/>
                <a:cs typeface="Arial" charset="0"/>
              </a:rPr>
              <a:t>.</a:t>
            </a:r>
          </a:p>
          <a:p>
            <a:pPr>
              <a:lnSpc>
                <a:spcPct val="150000"/>
              </a:lnSpc>
              <a:defRPr/>
            </a:pPr>
            <a:r>
              <a:rPr lang="en-US" sz="2800" b="1" u="sng" dirty="0">
                <a:latin typeface="+mj-lt"/>
                <a:cs typeface="Arial" charset="0"/>
              </a:rPr>
              <a:t>Research </a:t>
            </a:r>
            <a:r>
              <a:rPr lang="en-US" sz="2800" b="1" u="sng" dirty="0" smtClean="0">
                <a:latin typeface="+mj-lt"/>
                <a:cs typeface="Arial" charset="0"/>
              </a:rPr>
              <a:t>: </a:t>
            </a:r>
            <a:r>
              <a:rPr lang="en-US" sz="2800" b="1" dirty="0" smtClean="0">
                <a:latin typeface="+mj-lt"/>
                <a:cs typeface="Arial" charset="0"/>
              </a:rPr>
              <a:t>To </a:t>
            </a:r>
            <a:r>
              <a:rPr lang="en-US" sz="2800" b="1" dirty="0">
                <a:latin typeface="+mj-lt"/>
                <a:cs typeface="Arial" charset="0"/>
              </a:rPr>
              <a:t>study similar cases </a:t>
            </a:r>
          </a:p>
          <a:p>
            <a:pPr>
              <a:lnSpc>
                <a:spcPct val="150000"/>
              </a:lnSpc>
              <a:defRPr/>
            </a:pPr>
            <a:r>
              <a:rPr lang="en-US" sz="2800" b="1" u="sng" dirty="0" smtClean="0">
                <a:latin typeface="+mj-lt"/>
                <a:cs typeface="Arial" charset="0"/>
              </a:rPr>
              <a:t>Education: </a:t>
            </a:r>
            <a:r>
              <a:rPr lang="en-US" sz="2800" b="1" dirty="0" smtClean="0">
                <a:latin typeface="+mj-lt"/>
                <a:cs typeface="Arial" charset="0"/>
              </a:rPr>
              <a:t>Gives </a:t>
            </a:r>
            <a:r>
              <a:rPr lang="en-US" sz="2800" b="1" dirty="0">
                <a:latin typeface="+mj-lt"/>
                <a:cs typeface="Arial" charset="0"/>
              </a:rPr>
              <a:t>great deal about clinical manifestations, effectiveness of treatment.</a:t>
            </a:r>
          </a:p>
          <a:p>
            <a:pPr>
              <a:defRPr/>
            </a:pPr>
            <a:endParaRPr lang="en-US" sz="2800" b="1" dirty="0">
              <a:latin typeface="+mj-lt"/>
              <a:cs typeface="Arial" charset="0"/>
            </a:endParaRPr>
          </a:p>
          <a:p>
            <a:pPr lvl="2">
              <a:defRPr/>
            </a:pPr>
            <a:endParaRPr lang="en-US" sz="2800" b="1" dirty="0">
              <a:latin typeface="+mj-lt"/>
              <a:cs typeface="Arial" charset="0"/>
            </a:endParaRPr>
          </a:p>
          <a:p>
            <a:endParaRPr lang="en-US" sz="2800" dirty="0"/>
          </a:p>
        </p:txBody>
      </p:sp>
      <p:sp>
        <p:nvSpPr>
          <p:cNvPr id="7" name="Title 6"/>
          <p:cNvSpPr>
            <a:spLocks noGrp="1"/>
          </p:cNvSpPr>
          <p:nvPr>
            <p:ph type="title"/>
          </p:nvPr>
        </p:nvSpPr>
        <p:spPr>
          <a:xfrm>
            <a:off x="152400" y="503366"/>
            <a:ext cx="8686800" cy="707886"/>
          </a:xfrm>
          <a:prstGeom prst="rect">
            <a:avLst/>
          </a:prstGeom>
        </p:spPr>
        <p:txBody>
          <a:bodyPr wrap="square">
            <a:spAutoFit/>
          </a:bodyPr>
          <a:lstStyle/>
          <a:p>
            <a:r>
              <a:rPr lang="en-US" sz="4000" b="1" spc="0" dirty="0" smtClean="0">
                <a:ln w="12700">
                  <a:solidFill>
                    <a:srgbClr val="C00000"/>
                  </a:solidFill>
                  <a:prstDash val="solid"/>
                </a:ln>
                <a:solidFill>
                  <a:sysClr val="windowText" lastClr="000000"/>
                </a:solidFill>
                <a:effectLst>
                  <a:outerShdw blurRad="41275" dist="20320" dir="1800000" algn="tl" rotWithShape="0">
                    <a:srgbClr val="000000">
                      <a:alpha val="40000"/>
                    </a:srgbClr>
                  </a:outerShdw>
                </a:effectLst>
                <a:cs typeface="Arial" charset="0"/>
              </a:rPr>
              <a:t>Conti…Purposes of Nurses Notes   </a:t>
            </a:r>
            <a:endParaRPr lang="en-US" sz="4000" b="1" spc="0" dirty="0">
              <a:ln w="12700">
                <a:solidFill>
                  <a:srgbClr val="C00000"/>
                </a:solidFill>
                <a:prstDash val="solid"/>
              </a:ln>
              <a:solidFill>
                <a:sysClr val="windowText" lastClr="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1114387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32585"/>
            <a:ext cx="8001000" cy="830997"/>
          </a:xfrm>
          <a:prstGeom prst="rect">
            <a:avLst/>
          </a:prstGeom>
        </p:spPr>
        <p:txBody>
          <a:bodyPr wrap="square">
            <a:spAutoFit/>
          </a:bodyPr>
          <a:lstStyle/>
          <a:p>
            <a:pPr>
              <a:defRPr/>
            </a:pPr>
            <a:endParaRPr lang="en-US" sz="1600" b="1" dirty="0">
              <a:latin typeface="+mj-lt"/>
              <a:cs typeface="Arial" charset="0"/>
            </a:endParaRPr>
          </a:p>
          <a:p>
            <a:pPr>
              <a:defRPr/>
            </a:pPr>
            <a:endParaRPr lang="en-US" sz="1400" b="1" dirty="0">
              <a:latin typeface="+mj-lt"/>
              <a:cs typeface="Arial" charset="0"/>
            </a:endParaRPr>
          </a:p>
          <a:p>
            <a:pPr lvl="2">
              <a:defRPr/>
            </a:pPr>
            <a:endParaRPr lang="en-US" b="1" dirty="0">
              <a:latin typeface="+mj-lt"/>
              <a:cs typeface="Arial" charset="0"/>
            </a:endParaRPr>
          </a:p>
        </p:txBody>
      </p:sp>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p:txBody>
          <a:bodyPr/>
          <a:lstStyle/>
          <a:p>
            <a:pPr marL="457200" indent="-457200" eaLnBrk="1" hangingPunct="1">
              <a:spcBef>
                <a:spcPct val="0"/>
              </a:spcBef>
              <a:buClrTx/>
              <a:defRPr/>
            </a:pPr>
            <a:r>
              <a:rPr lang="en-US" sz="3200" b="1" u="sng" dirty="0">
                <a:latin typeface="+mj-lt"/>
                <a:cs typeface="Arial" charset="0"/>
              </a:rPr>
              <a:t>Legal </a:t>
            </a:r>
            <a:r>
              <a:rPr lang="en-US" sz="3200" b="1" u="sng" dirty="0" smtClean="0">
                <a:latin typeface="+mj-lt"/>
                <a:cs typeface="Arial" charset="0"/>
              </a:rPr>
              <a:t>Document : </a:t>
            </a:r>
            <a:r>
              <a:rPr lang="en-US" sz="3200" b="1" dirty="0" smtClean="0">
                <a:latin typeface="+mj-lt"/>
                <a:cs typeface="Arial" charset="0"/>
              </a:rPr>
              <a:t>May </a:t>
            </a:r>
            <a:r>
              <a:rPr lang="en-US" sz="3200" b="1" dirty="0">
                <a:latin typeface="+mj-lt"/>
                <a:cs typeface="Arial" charset="0"/>
              </a:rPr>
              <a:t>be entered in the </a:t>
            </a:r>
            <a:r>
              <a:rPr lang="en-US" sz="3200" b="1" u="sng" dirty="0">
                <a:latin typeface="+mj-lt"/>
                <a:cs typeface="Arial" charset="0"/>
              </a:rPr>
              <a:t>court proceedings as  </a:t>
            </a:r>
            <a:r>
              <a:rPr lang="en-US" sz="3200" b="1" u="sng" dirty="0" smtClean="0">
                <a:latin typeface="+mj-lt"/>
                <a:cs typeface="Arial" charset="0"/>
              </a:rPr>
              <a:t>evidence</a:t>
            </a:r>
            <a:r>
              <a:rPr lang="en-US" sz="3200" b="1" dirty="0">
                <a:latin typeface="+mj-lt"/>
                <a:cs typeface="Arial" charset="0"/>
              </a:rPr>
              <a:t>.</a:t>
            </a:r>
          </a:p>
          <a:p>
            <a:pPr indent="-342900" eaLnBrk="1" hangingPunct="1">
              <a:spcBef>
                <a:spcPct val="0"/>
              </a:spcBef>
              <a:buClrTx/>
              <a:defRPr/>
            </a:pPr>
            <a:endParaRPr lang="en-US" sz="3200" b="1" dirty="0">
              <a:latin typeface="+mj-lt"/>
              <a:cs typeface="Arial" charset="0"/>
            </a:endParaRPr>
          </a:p>
          <a:p>
            <a:pPr marL="457200" indent="-457200" eaLnBrk="1" hangingPunct="1">
              <a:spcBef>
                <a:spcPct val="0"/>
              </a:spcBef>
              <a:buClrTx/>
              <a:defRPr/>
            </a:pPr>
            <a:r>
              <a:rPr lang="en-US" sz="3200" b="1" u="sng" dirty="0">
                <a:latin typeface="+mj-lt"/>
                <a:cs typeface="Arial" charset="0"/>
              </a:rPr>
              <a:t>Historic </a:t>
            </a:r>
            <a:r>
              <a:rPr lang="en-US" sz="3200" b="1" u="sng" dirty="0" smtClean="0">
                <a:latin typeface="+mj-lt"/>
                <a:cs typeface="Arial" charset="0"/>
              </a:rPr>
              <a:t>Documents : </a:t>
            </a:r>
            <a:r>
              <a:rPr lang="en-US" sz="3200" b="1" dirty="0" smtClean="0">
                <a:latin typeface="+mj-lt"/>
                <a:cs typeface="Arial" charset="0"/>
              </a:rPr>
              <a:t>Can </a:t>
            </a:r>
            <a:r>
              <a:rPr lang="en-US" sz="3200" b="1" dirty="0">
                <a:latin typeface="+mj-lt"/>
                <a:cs typeface="Arial" charset="0"/>
              </a:rPr>
              <a:t>become </a:t>
            </a:r>
            <a:r>
              <a:rPr lang="en-US" sz="3200" b="1" dirty="0" smtClean="0">
                <a:latin typeface="+mj-lt"/>
                <a:cs typeface="Arial" charset="0"/>
              </a:rPr>
              <a:t>the information  </a:t>
            </a:r>
            <a:r>
              <a:rPr lang="en-US" sz="3200" b="1" dirty="0">
                <a:latin typeface="+mj-lt"/>
                <a:cs typeface="Arial" charset="0"/>
              </a:rPr>
              <a:t>needed in the </a:t>
            </a:r>
            <a:r>
              <a:rPr lang="en-US" sz="3200" b="1" u="sng" dirty="0" smtClean="0">
                <a:latin typeface="+mj-lt"/>
                <a:cs typeface="Arial" charset="0"/>
              </a:rPr>
              <a:t>future about  </a:t>
            </a:r>
            <a:r>
              <a:rPr lang="en-US" sz="3200" b="1" u="sng" dirty="0">
                <a:latin typeface="+mj-lt"/>
                <a:cs typeface="Arial" charset="0"/>
              </a:rPr>
              <a:t>the patient’s </a:t>
            </a:r>
            <a:r>
              <a:rPr lang="en-US" sz="3200" b="1" u="sng" dirty="0" smtClean="0">
                <a:latin typeface="+mj-lt"/>
                <a:cs typeface="Arial" charset="0"/>
              </a:rPr>
              <a:t> health. </a:t>
            </a:r>
            <a:endParaRPr lang="en-US" i="1" u="sng" dirty="0"/>
          </a:p>
        </p:txBody>
      </p:sp>
      <p:sp>
        <p:nvSpPr>
          <p:cNvPr id="6" name="Title 6"/>
          <p:cNvSpPr>
            <a:spLocks noGrp="1"/>
          </p:cNvSpPr>
          <p:nvPr>
            <p:ph type="title"/>
          </p:nvPr>
        </p:nvSpPr>
        <p:spPr>
          <a:xfrm>
            <a:off x="152400" y="492195"/>
            <a:ext cx="7924800" cy="707886"/>
          </a:xfrm>
          <a:prstGeom prst="rect">
            <a:avLst/>
          </a:prstGeom>
        </p:spPr>
        <p:txBody>
          <a:bodyPr wrap="square">
            <a:spAutoFit/>
          </a:bodyPr>
          <a:lstStyle/>
          <a:p>
            <a:r>
              <a:rPr lang="en-US" sz="4000" b="1" spc="0" dirty="0">
                <a:ln w="12700">
                  <a:solidFill>
                    <a:srgbClr val="C00000"/>
                  </a:solidFill>
                  <a:prstDash val="solid"/>
                </a:ln>
                <a:solidFill>
                  <a:sysClr val="windowText" lastClr="000000"/>
                </a:solidFill>
                <a:effectLst>
                  <a:outerShdw blurRad="41275" dist="20320" dir="1800000" algn="tl" rotWithShape="0">
                    <a:srgbClr val="000000">
                      <a:alpha val="40000"/>
                    </a:srgbClr>
                  </a:outerShdw>
                </a:effectLst>
                <a:cs typeface="Arial" charset="0"/>
              </a:rPr>
              <a:t>Conti…Purposes of Nurses Notes </a:t>
            </a:r>
            <a:endParaRPr lang="en-US" sz="4400" dirty="0"/>
          </a:p>
        </p:txBody>
      </p:sp>
    </p:spTree>
    <p:extLst>
      <p:ext uri="{BB962C8B-B14F-4D97-AF65-F5344CB8AC3E}">
        <p14:creationId xmlns:p14="http://schemas.microsoft.com/office/powerpoint/2010/main" val="270028607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32585"/>
            <a:ext cx="8001000" cy="830997"/>
          </a:xfrm>
          <a:prstGeom prst="rect">
            <a:avLst/>
          </a:prstGeom>
        </p:spPr>
        <p:txBody>
          <a:bodyPr wrap="square">
            <a:spAutoFit/>
          </a:bodyPr>
          <a:lstStyle/>
          <a:p>
            <a:pPr>
              <a:defRPr/>
            </a:pPr>
            <a:endParaRPr lang="en-US" sz="1600" b="1" dirty="0">
              <a:latin typeface="+mj-lt"/>
              <a:cs typeface="Arial" charset="0"/>
            </a:endParaRPr>
          </a:p>
          <a:p>
            <a:pPr>
              <a:defRPr/>
            </a:pPr>
            <a:endParaRPr lang="en-US" sz="1400" b="1" dirty="0">
              <a:latin typeface="+mj-lt"/>
              <a:cs typeface="Arial" charset="0"/>
            </a:endParaRPr>
          </a:p>
          <a:p>
            <a:pPr lvl="2">
              <a:defRPr/>
            </a:pPr>
            <a:endParaRPr lang="en-US" b="1" dirty="0">
              <a:latin typeface="+mj-lt"/>
              <a:cs typeface="Arial" charset="0"/>
            </a:endParaRPr>
          </a:p>
        </p:txBody>
      </p:sp>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262890" y="2209800"/>
            <a:ext cx="7810500" cy="5257800"/>
          </a:xfrm>
        </p:spPr>
        <p:txBody>
          <a:bodyPr/>
          <a:lstStyle/>
          <a:p>
            <a:pPr marL="0" lvl="1" indent="0" eaLnBrk="1" hangingPunct="1">
              <a:spcBef>
                <a:spcPct val="0"/>
              </a:spcBef>
              <a:buClrTx/>
              <a:buNone/>
              <a:defRPr/>
            </a:pPr>
            <a:r>
              <a:rPr lang="en-US" sz="2800" b="1" u="sng" dirty="0">
                <a:cs typeface="Arial" charset="0"/>
              </a:rPr>
              <a:t>1</a:t>
            </a:r>
            <a:r>
              <a:rPr lang="en-US" sz="3200" b="1" u="sng" dirty="0">
                <a:latin typeface="+mj-lt"/>
                <a:cs typeface="Arial" charset="0"/>
              </a:rPr>
              <a:t>. </a:t>
            </a:r>
            <a:r>
              <a:rPr lang="en-US" sz="3200" b="1" u="sng" dirty="0" smtClean="0">
                <a:latin typeface="+mj-lt"/>
                <a:cs typeface="Arial" charset="0"/>
              </a:rPr>
              <a:t>Conciseness </a:t>
            </a:r>
            <a:r>
              <a:rPr lang="en-US" sz="3200" dirty="0" smtClean="0">
                <a:latin typeface="+mj-lt"/>
                <a:cs typeface="Arial" charset="0"/>
              </a:rPr>
              <a:t>( to save time)</a:t>
            </a:r>
            <a:endParaRPr lang="en-US" sz="3200" b="1" u="sng" dirty="0">
              <a:latin typeface="+mj-lt"/>
              <a:cs typeface="Arial" charset="0"/>
            </a:endParaRPr>
          </a:p>
          <a:p>
            <a:pPr marL="754063" lvl="1" indent="-457200" eaLnBrk="1" hangingPunct="1">
              <a:spcBef>
                <a:spcPct val="0"/>
              </a:spcBef>
              <a:buClrTx/>
              <a:defRPr/>
            </a:pPr>
            <a:endParaRPr lang="en-US" sz="3200" dirty="0" smtClean="0">
              <a:latin typeface="+mj-lt"/>
              <a:cs typeface="Arial" charset="0"/>
            </a:endParaRPr>
          </a:p>
          <a:p>
            <a:pPr marL="754063" lvl="1" indent="-457200" eaLnBrk="1" hangingPunct="1">
              <a:spcBef>
                <a:spcPct val="0"/>
              </a:spcBef>
              <a:buClrTx/>
              <a:defRPr/>
            </a:pPr>
            <a:r>
              <a:rPr lang="en-US" sz="3200" dirty="0" smtClean="0">
                <a:latin typeface="+mj-lt"/>
                <a:cs typeface="Arial" charset="0"/>
              </a:rPr>
              <a:t>Concise </a:t>
            </a:r>
            <a:r>
              <a:rPr lang="en-US" sz="3200" dirty="0">
                <a:latin typeface="+mj-lt"/>
                <a:cs typeface="Arial" charset="0"/>
              </a:rPr>
              <a:t>&amp; brief</a:t>
            </a:r>
          </a:p>
          <a:p>
            <a:pPr marL="754063" lvl="1" indent="-457200" eaLnBrk="1" hangingPunct="1">
              <a:spcBef>
                <a:spcPct val="0"/>
              </a:spcBef>
              <a:buClrTx/>
              <a:defRPr/>
            </a:pPr>
            <a:r>
              <a:rPr lang="en-US" sz="3200" dirty="0" smtClean="0">
                <a:latin typeface="+mj-lt"/>
                <a:cs typeface="Arial" charset="0"/>
              </a:rPr>
              <a:t>Use </a:t>
            </a:r>
            <a:r>
              <a:rPr lang="en-US" sz="3200" dirty="0">
                <a:latin typeface="+mj-lt"/>
                <a:cs typeface="Arial" charset="0"/>
              </a:rPr>
              <a:t>partial sentence /</a:t>
            </a:r>
            <a:r>
              <a:rPr lang="en-US" sz="3200" dirty="0" smtClean="0">
                <a:latin typeface="+mj-lt"/>
                <a:cs typeface="Arial" charset="0"/>
              </a:rPr>
              <a:t>phrases and  </a:t>
            </a:r>
            <a:r>
              <a:rPr lang="en-US" sz="3200" dirty="0">
                <a:latin typeface="+mj-lt"/>
                <a:cs typeface="Arial" charset="0"/>
              </a:rPr>
              <a:t>accepted </a:t>
            </a:r>
            <a:r>
              <a:rPr lang="en-US" sz="3200" dirty="0" smtClean="0">
                <a:latin typeface="+mj-lt"/>
                <a:cs typeface="Arial" charset="0"/>
              </a:rPr>
              <a:t>abbreviations (universal). </a:t>
            </a:r>
          </a:p>
          <a:p>
            <a:pPr marL="296863" lvl="1" indent="0" eaLnBrk="1" hangingPunct="1">
              <a:spcBef>
                <a:spcPct val="0"/>
              </a:spcBef>
              <a:buClrTx/>
              <a:buNone/>
              <a:defRPr/>
            </a:pPr>
            <a:endParaRPr lang="en-US" sz="2600" dirty="0" smtClean="0">
              <a:cs typeface="Arial" charset="0"/>
            </a:endParaRPr>
          </a:p>
          <a:p>
            <a:pPr marL="296863" lvl="1" indent="0" eaLnBrk="1" hangingPunct="1">
              <a:spcBef>
                <a:spcPct val="0"/>
              </a:spcBef>
              <a:buClrTx/>
              <a:buNone/>
              <a:defRPr/>
            </a:pPr>
            <a:endParaRPr lang="en-US" sz="2600" dirty="0" smtClean="0">
              <a:cs typeface="Arial" charset="0"/>
            </a:endParaRPr>
          </a:p>
          <a:p>
            <a:pPr marL="296863" lvl="1" indent="0" algn="ctr" eaLnBrk="1" hangingPunct="1">
              <a:spcBef>
                <a:spcPct val="0"/>
              </a:spcBef>
              <a:buClrTx/>
              <a:buNone/>
              <a:defRPr/>
            </a:pPr>
            <a:r>
              <a:rPr lang="en-US" sz="2600" b="1" dirty="0" smtClean="0">
                <a:cs typeface="Arial" charset="0"/>
              </a:rPr>
              <a:t>Do </a:t>
            </a:r>
            <a:r>
              <a:rPr lang="en-US" sz="2600" b="1" dirty="0">
                <a:cs typeface="Arial" charset="0"/>
              </a:rPr>
              <a:t>not tell a unimportant story </a:t>
            </a:r>
          </a:p>
          <a:p>
            <a:pPr marL="296863" lvl="1" indent="0" eaLnBrk="1" hangingPunct="1">
              <a:spcBef>
                <a:spcPct val="0"/>
              </a:spcBef>
              <a:buClrTx/>
              <a:buNone/>
              <a:defRPr/>
            </a:pPr>
            <a:endParaRPr lang="en-US" sz="2600" dirty="0" smtClean="0">
              <a:cs typeface="Arial" charset="0"/>
            </a:endParaRPr>
          </a:p>
        </p:txBody>
      </p:sp>
      <p:sp>
        <p:nvSpPr>
          <p:cNvPr id="6" name="Title 6"/>
          <p:cNvSpPr>
            <a:spLocks noGrp="1"/>
          </p:cNvSpPr>
          <p:nvPr>
            <p:ph type="title"/>
          </p:nvPr>
        </p:nvSpPr>
        <p:spPr>
          <a:xfrm>
            <a:off x="152400" y="384474"/>
            <a:ext cx="7924800" cy="923330"/>
          </a:xfrm>
          <a:prstGeom prst="rect">
            <a:avLst/>
          </a:prstGeom>
        </p:spPr>
        <p:txBody>
          <a:bodyPr wrap="square">
            <a:spAutoFit/>
          </a:bodyPr>
          <a:lstStyle/>
          <a:p>
            <a:pPr>
              <a:defRPr/>
            </a:pPr>
            <a:r>
              <a:rPr lang="en-US" sz="4800" b="1" dirty="0">
                <a:ln>
                  <a:solidFill>
                    <a:srgbClr val="C00000"/>
                  </a:solidFill>
                </a:ln>
                <a:solidFill>
                  <a:sysClr val="windowText" lastClr="000000"/>
                </a:solidFill>
                <a:cs typeface="Arial" charset="0"/>
              </a:rPr>
              <a:t>Principles</a:t>
            </a:r>
            <a:r>
              <a:rPr lang="en-US" sz="5400" b="1" dirty="0">
                <a:ln>
                  <a:solidFill>
                    <a:srgbClr val="C00000"/>
                  </a:solidFill>
                </a:ln>
                <a:solidFill>
                  <a:sysClr val="windowText" lastClr="000000"/>
                </a:solidFill>
                <a:cs typeface="Arial" charset="0"/>
              </a:rPr>
              <a:t>:</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336" y="343059"/>
            <a:ext cx="1807614" cy="186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23844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هارد ديسك الكمبيوتر\Mariam Mubark Hosp\MARIAM SDU\SDU\2015\f\f\Nashwa\HOSPITAL FORMS\Nurse Forms\NURSE 1 nurses notes back.jpg"/>
          <p:cNvPicPr>
            <a:picLocks noChangeAspect="1" noChangeArrowheads="1"/>
          </p:cNvPicPr>
          <p:nvPr/>
        </p:nvPicPr>
        <p:blipFill>
          <a:blip r:embed="rId2">
            <a:extLst>
              <a:ext uri="{28A0092B-C50C-407E-A947-70E740481C1C}">
                <a14:useLocalDpi xmlns:a14="http://schemas.microsoft.com/office/drawing/2010/main" val="0"/>
              </a:ext>
            </a:extLst>
          </a:blip>
          <a:srcRect r="93086"/>
          <a:stretch>
            <a:fillRect/>
          </a:stretch>
        </p:blipFill>
        <p:spPr bwMode="auto">
          <a:xfrm>
            <a:off x="8382000" y="7938"/>
            <a:ext cx="762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19100" y="1447800"/>
            <a:ext cx="7810500" cy="5105400"/>
          </a:xfrm>
        </p:spPr>
        <p:txBody>
          <a:bodyPr/>
          <a:lstStyle/>
          <a:p>
            <a:pPr marL="296863" lvl="1" indent="0" eaLnBrk="1" hangingPunct="1">
              <a:spcBef>
                <a:spcPct val="0"/>
              </a:spcBef>
              <a:buClrTx/>
              <a:buNone/>
              <a:defRPr/>
            </a:pPr>
            <a:r>
              <a:rPr lang="en-US" sz="2800" b="1" u="sng" dirty="0" smtClean="0">
                <a:latin typeface="+mj-lt"/>
                <a:cs typeface="Arial" charset="0"/>
              </a:rPr>
              <a:t>2</a:t>
            </a:r>
            <a:r>
              <a:rPr lang="en-US" sz="2800" b="1" u="sng" dirty="0">
                <a:latin typeface="+mj-lt"/>
                <a:cs typeface="Arial" charset="0"/>
              </a:rPr>
              <a:t>. </a:t>
            </a:r>
            <a:r>
              <a:rPr lang="en-US" sz="2800" b="1" u="sng" dirty="0" smtClean="0">
                <a:latin typeface="+mj-lt"/>
                <a:cs typeface="Arial" charset="0"/>
              </a:rPr>
              <a:t>Accuracy</a:t>
            </a:r>
          </a:p>
          <a:p>
            <a:pPr marL="296863" lvl="1" indent="0" eaLnBrk="1" hangingPunct="1">
              <a:spcBef>
                <a:spcPct val="0"/>
              </a:spcBef>
              <a:buClrTx/>
              <a:buNone/>
              <a:defRPr/>
            </a:pPr>
            <a:endParaRPr lang="en-US" sz="2800" b="1" u="sng" dirty="0">
              <a:latin typeface="+mj-lt"/>
              <a:cs typeface="Arial" charset="0"/>
            </a:endParaRPr>
          </a:p>
          <a:p>
            <a:pPr marL="742950" indent="-457200" eaLnBrk="1" hangingPunct="1">
              <a:spcBef>
                <a:spcPct val="0"/>
              </a:spcBef>
              <a:buClrTx/>
              <a:tabLst>
                <a:tab pos="742950" algn="l"/>
              </a:tabLst>
              <a:defRPr/>
            </a:pPr>
            <a:r>
              <a:rPr lang="en-US" sz="2800" dirty="0">
                <a:latin typeface="+mj-lt"/>
                <a:cs typeface="Arial" charset="0"/>
              </a:rPr>
              <a:t>Use designated form .</a:t>
            </a:r>
          </a:p>
          <a:p>
            <a:pPr marL="742950" indent="-457200" eaLnBrk="1" hangingPunct="1">
              <a:spcBef>
                <a:spcPct val="0"/>
              </a:spcBef>
              <a:buClrTx/>
              <a:tabLst>
                <a:tab pos="742950" algn="l"/>
              </a:tabLst>
              <a:defRPr/>
            </a:pPr>
            <a:r>
              <a:rPr lang="en-US" sz="2800" dirty="0" smtClean="0">
                <a:latin typeface="+mj-lt"/>
                <a:cs typeface="Arial" charset="0"/>
              </a:rPr>
              <a:t>Be </a:t>
            </a:r>
            <a:r>
              <a:rPr lang="en-US" sz="2800" dirty="0">
                <a:latin typeface="+mj-lt"/>
                <a:cs typeface="Arial" charset="0"/>
              </a:rPr>
              <a:t>objective on </a:t>
            </a:r>
            <a:r>
              <a:rPr lang="en-US" sz="2800" u="sng" dirty="0">
                <a:latin typeface="+mj-lt"/>
                <a:cs typeface="Arial" charset="0"/>
              </a:rPr>
              <a:t>your own </a:t>
            </a:r>
            <a:r>
              <a:rPr lang="en-US" sz="2800" u="sng" dirty="0" smtClean="0">
                <a:latin typeface="+mj-lt"/>
                <a:cs typeface="Arial" charset="0"/>
              </a:rPr>
              <a:t>observation (</a:t>
            </a:r>
            <a:r>
              <a:rPr lang="en-US" sz="2800" u="sng" dirty="0">
                <a:latin typeface="+mj-lt"/>
                <a:cs typeface="Arial" charset="0"/>
              </a:rPr>
              <a:t>not your </a:t>
            </a:r>
            <a:r>
              <a:rPr lang="en-US" sz="2800" u="sng" dirty="0" smtClean="0">
                <a:latin typeface="+mj-lt"/>
                <a:cs typeface="Arial" charset="0"/>
              </a:rPr>
              <a:t>interpretation)</a:t>
            </a:r>
            <a:endParaRPr lang="en-US" sz="2800" dirty="0">
              <a:latin typeface="+mj-lt"/>
              <a:cs typeface="Arial" charset="0"/>
            </a:endParaRPr>
          </a:p>
          <a:p>
            <a:pPr marL="742950" indent="-457200" eaLnBrk="1" hangingPunct="1">
              <a:spcBef>
                <a:spcPct val="0"/>
              </a:spcBef>
              <a:buClrTx/>
              <a:tabLst>
                <a:tab pos="742950" algn="l"/>
              </a:tabLst>
              <a:defRPr/>
            </a:pPr>
            <a:r>
              <a:rPr lang="en-US" sz="2800" dirty="0" smtClean="0">
                <a:latin typeface="+mj-lt"/>
                <a:cs typeface="Arial" charset="0"/>
              </a:rPr>
              <a:t>Write </a:t>
            </a:r>
            <a:r>
              <a:rPr lang="en-US" sz="2800" dirty="0">
                <a:latin typeface="+mj-lt"/>
                <a:cs typeface="Arial" charset="0"/>
              </a:rPr>
              <a:t>the </a:t>
            </a:r>
            <a:r>
              <a:rPr lang="en-US" sz="2800" u="sng" dirty="0">
                <a:latin typeface="+mj-lt"/>
                <a:cs typeface="Arial" charset="0"/>
              </a:rPr>
              <a:t>name of the </a:t>
            </a:r>
            <a:r>
              <a:rPr lang="en-US" sz="2800" u="sng" dirty="0" smtClean="0">
                <a:latin typeface="+mj-lt"/>
                <a:cs typeface="Arial" charset="0"/>
              </a:rPr>
              <a:t>professional </a:t>
            </a:r>
            <a:r>
              <a:rPr lang="en-US" sz="2800" dirty="0" smtClean="0">
                <a:latin typeface="+mj-lt"/>
                <a:cs typeface="Arial" charset="0"/>
              </a:rPr>
              <a:t>or physicians  </a:t>
            </a:r>
            <a:r>
              <a:rPr lang="en-US" sz="2800" dirty="0">
                <a:latin typeface="+mj-lt"/>
                <a:cs typeface="Arial" charset="0"/>
              </a:rPr>
              <a:t>who </a:t>
            </a:r>
            <a:r>
              <a:rPr lang="en-US" sz="2800" dirty="0" smtClean="0">
                <a:latin typeface="+mj-lt"/>
                <a:cs typeface="Arial" charset="0"/>
              </a:rPr>
              <a:t> </a:t>
            </a:r>
            <a:r>
              <a:rPr lang="en-US" sz="2800" dirty="0">
                <a:latin typeface="+mj-lt"/>
                <a:cs typeface="Arial" charset="0"/>
              </a:rPr>
              <a:t>checked the patient</a:t>
            </a:r>
            <a:r>
              <a:rPr lang="en-US" sz="2800" dirty="0" smtClean="0">
                <a:latin typeface="+mj-lt"/>
                <a:cs typeface="Arial" charset="0"/>
              </a:rPr>
              <a:t>.</a:t>
            </a:r>
            <a:endParaRPr lang="en-US" sz="2800" dirty="0">
              <a:latin typeface="+mj-lt"/>
              <a:cs typeface="Arial" charset="0"/>
            </a:endParaRPr>
          </a:p>
        </p:txBody>
      </p:sp>
      <p:sp>
        <p:nvSpPr>
          <p:cNvPr id="6" name="Title 6"/>
          <p:cNvSpPr>
            <a:spLocks noGrp="1"/>
          </p:cNvSpPr>
          <p:nvPr>
            <p:ph type="title"/>
          </p:nvPr>
        </p:nvSpPr>
        <p:spPr>
          <a:xfrm>
            <a:off x="152400" y="430640"/>
            <a:ext cx="7924800" cy="830997"/>
          </a:xfrm>
          <a:prstGeom prst="rect">
            <a:avLst/>
          </a:prstGeom>
        </p:spPr>
        <p:txBody>
          <a:bodyPr wrap="square">
            <a:spAutoFit/>
          </a:bodyPr>
          <a:lstStyle/>
          <a:p>
            <a:pPr>
              <a:defRPr/>
            </a:pPr>
            <a:r>
              <a:rPr lang="en-US" sz="4800" b="1" dirty="0" smtClean="0">
                <a:ln>
                  <a:solidFill>
                    <a:srgbClr val="C00000"/>
                  </a:solidFill>
                </a:ln>
                <a:solidFill>
                  <a:sysClr val="windowText" lastClr="000000"/>
                </a:solidFill>
                <a:cs typeface="Arial" charset="0"/>
              </a:rPr>
              <a:t>Conti.....</a:t>
            </a:r>
            <a:endParaRPr lang="en-US" sz="5400" b="1" dirty="0">
              <a:ln>
                <a:solidFill>
                  <a:srgbClr val="C00000"/>
                </a:solidFill>
              </a:ln>
              <a:solidFill>
                <a:sysClr val="windowText" lastClr="000000"/>
              </a:solidFill>
              <a:cs typeface="Arial" charset="0"/>
            </a:endParaRPr>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1"/>
            <a:ext cx="1600200" cy="165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51494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1333</TotalTime>
  <Words>2051</Words>
  <Application>Microsoft Office PowerPoint</Application>
  <PresentationFormat>On-screen Show (4:3)</PresentationFormat>
  <Paragraphs>238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Adjacency</vt:lpstr>
      <vt:lpstr>Management of  Nurses Notes   Presented by:  PhD.  Mariam Mohammed Assistant Director of Nursing  Staff Development Unit  Chest Diseases Hospital </vt:lpstr>
      <vt:lpstr>PowerPoint Presentation</vt:lpstr>
      <vt:lpstr> Definition of Nurses Notes :</vt:lpstr>
      <vt:lpstr>  Other… definition:</vt:lpstr>
      <vt:lpstr>Purposes of Nurses Notes  :</vt:lpstr>
      <vt:lpstr>Conti…Purposes of Nurses Notes   </vt:lpstr>
      <vt:lpstr>Conti…Purposes of Nurses Notes </vt:lpstr>
      <vt:lpstr>Principles:</vt:lpstr>
      <vt:lpstr>Conti.....</vt:lpstr>
      <vt:lpstr>Conti….</vt:lpstr>
      <vt:lpstr>Conti….</vt:lpstr>
      <vt:lpstr>Conti….</vt:lpstr>
      <vt:lpstr>Conti….</vt:lpstr>
      <vt:lpstr>Conti….</vt:lpstr>
      <vt:lpstr>Conti….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If my assign patient has no complaints and has stable condition I didn’t give much nursing care, how often should I write the nurses notes  ?</vt:lpstr>
      <vt:lpstr>2) What will happen if I am not writing a note stating  “received patient” at 7am and he absconded at 9am or had a cardiac arrest. What proof I have taken care of the patient?</vt:lpstr>
      <vt:lpstr>3) If I am receiving a patient transfer in from ICU, CCU, or vice versa, do I have to put a new nurses note paper?</vt:lpstr>
      <vt:lpstr>4) One of the principle of nurses note is ‘conciseness’ , then why I can not use abbreviations, it will save the time and energy?</vt:lpstr>
      <vt:lpstr>5) If the patient is OK, can I write ‘fair’ or ‘good’ on my notes?</vt:lpstr>
      <vt:lpstr>6) If I make a wrong entry, I could scratch it using the same pen, erase it with white corrector?</vt:lpstr>
      <vt:lpstr>7) If I have a serious, critically ill patient who need attention always, his condition is changing on and off – can I enter the information by the end of the shift as it is time consuming to enter notes every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Nurses Notes</dc:title>
  <dc:creator>Dr. Mariam</dc:creator>
  <cp:lastModifiedBy>Lenovo</cp:lastModifiedBy>
  <cp:revision>113</cp:revision>
  <dcterms:created xsi:type="dcterms:W3CDTF">2014-10-09T09:26:59Z</dcterms:created>
  <dcterms:modified xsi:type="dcterms:W3CDTF">2018-08-13T16:04:08Z</dcterms:modified>
</cp:coreProperties>
</file>