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9" r:id="rId3"/>
  </p:sldMasterIdLst>
  <p:notesMasterIdLst>
    <p:notesMasterId r:id="rId68"/>
  </p:notesMasterIdLst>
  <p:sldIdLst>
    <p:sldId id="256" r:id="rId4"/>
    <p:sldId id="292" r:id="rId5"/>
    <p:sldId id="325" r:id="rId6"/>
    <p:sldId id="335" r:id="rId7"/>
    <p:sldId id="334" r:id="rId8"/>
    <p:sldId id="257" r:id="rId9"/>
    <p:sldId id="293" r:id="rId10"/>
    <p:sldId id="266" r:id="rId11"/>
    <p:sldId id="269" r:id="rId12"/>
    <p:sldId id="267" r:id="rId13"/>
    <p:sldId id="270" r:id="rId14"/>
    <p:sldId id="268" r:id="rId15"/>
    <p:sldId id="295" r:id="rId16"/>
    <p:sldId id="337" r:id="rId17"/>
    <p:sldId id="338" r:id="rId18"/>
    <p:sldId id="339" r:id="rId19"/>
    <p:sldId id="336" r:id="rId20"/>
    <p:sldId id="340" r:id="rId21"/>
    <p:sldId id="341" r:id="rId22"/>
    <p:sldId id="271" r:id="rId23"/>
    <p:sldId id="272" r:id="rId24"/>
    <p:sldId id="342" r:id="rId25"/>
    <p:sldId id="344" r:id="rId26"/>
    <p:sldId id="343" r:id="rId27"/>
    <p:sldId id="259" r:id="rId28"/>
    <p:sldId id="260" r:id="rId29"/>
    <p:sldId id="314" r:id="rId30"/>
    <p:sldId id="274" r:id="rId31"/>
    <p:sldId id="297" r:id="rId32"/>
    <p:sldId id="298" r:id="rId33"/>
    <p:sldId id="299" r:id="rId34"/>
    <p:sldId id="300" r:id="rId35"/>
    <p:sldId id="327" r:id="rId36"/>
    <p:sldId id="326" r:id="rId37"/>
    <p:sldId id="319" r:id="rId38"/>
    <p:sldId id="296" r:id="rId39"/>
    <p:sldId id="308" r:id="rId40"/>
    <p:sldId id="309" r:id="rId41"/>
    <p:sldId id="284" r:id="rId42"/>
    <p:sldId id="283" r:id="rId43"/>
    <p:sldId id="320" r:id="rId44"/>
    <p:sldId id="281" r:id="rId45"/>
    <p:sldId id="345" r:id="rId46"/>
    <p:sldId id="280" r:id="rId47"/>
    <p:sldId id="310" r:id="rId48"/>
    <p:sldId id="317" r:id="rId49"/>
    <p:sldId id="313" r:id="rId50"/>
    <p:sldId id="318" r:id="rId51"/>
    <p:sldId id="323" r:id="rId52"/>
    <p:sldId id="285" r:id="rId53"/>
    <p:sldId id="290" r:id="rId54"/>
    <p:sldId id="315" r:id="rId55"/>
    <p:sldId id="287" r:id="rId56"/>
    <p:sldId id="303" r:id="rId57"/>
    <p:sldId id="289" r:id="rId58"/>
    <p:sldId id="332" r:id="rId59"/>
    <p:sldId id="286" r:id="rId60"/>
    <p:sldId id="328" r:id="rId61"/>
    <p:sldId id="331" r:id="rId62"/>
    <p:sldId id="305" r:id="rId63"/>
    <p:sldId id="306" r:id="rId64"/>
    <p:sldId id="330" r:id="rId65"/>
    <p:sldId id="329" r:id="rId66"/>
    <p:sldId id="32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358" y="-77"/>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27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828EB-5E21-4BA6-BFCE-079B59FF2634}" type="doc">
      <dgm:prSet loTypeId="urn:microsoft.com/office/officeart/2005/8/layout/vList2" loCatId="list" qsTypeId="urn:microsoft.com/office/officeart/2005/8/quickstyle/simple3" qsCatId="simple" csTypeId="urn:microsoft.com/office/officeart/2005/8/colors/colorful5" csCatId="colorful" phldr="1"/>
      <dgm:spPr/>
      <dgm:t>
        <a:bodyPr/>
        <a:lstStyle/>
        <a:p>
          <a:pPr rtl="1"/>
          <a:endParaRPr lang="ar-EG"/>
        </a:p>
      </dgm:t>
    </dgm:pt>
    <dgm:pt modelId="{3FCFF6E4-EA05-4E47-9EA4-2A66BA4ADCF1}">
      <dgm:prSet custT="1"/>
      <dgm:spPr/>
      <dgm:t>
        <a:bodyPr/>
        <a:lstStyle/>
        <a:p>
          <a:pPr rtl="0"/>
          <a:r>
            <a:rPr lang="en-US" sz="2900" dirty="0" smtClean="0"/>
            <a:t>1. </a:t>
          </a:r>
          <a:r>
            <a:rPr lang="en-US" sz="2900" b="1" dirty="0" smtClean="0"/>
            <a:t>Managerial efficiency</a:t>
          </a:r>
          <a:r>
            <a:rPr lang="en-US" sz="2900" dirty="0" smtClean="0"/>
            <a:t>: </a:t>
          </a:r>
        </a:p>
        <a:p>
          <a:pPr rtl="0"/>
          <a:r>
            <a:rPr lang="en-US" sz="2900" dirty="0" smtClean="0"/>
            <a:t>Communication helps in smooth operation of management. </a:t>
          </a:r>
          <a:endParaRPr lang="ar-EG" sz="2900" dirty="0"/>
        </a:p>
      </dgm:t>
    </dgm:pt>
    <dgm:pt modelId="{245F6B30-2363-4BB6-9DEC-5D599548C581}" type="parTrans" cxnId="{61F42660-C9AF-4E0C-AD27-3F7C4E121344}">
      <dgm:prSet/>
      <dgm:spPr/>
      <dgm:t>
        <a:bodyPr/>
        <a:lstStyle/>
        <a:p>
          <a:pPr rtl="1"/>
          <a:endParaRPr lang="ar-EG"/>
        </a:p>
      </dgm:t>
    </dgm:pt>
    <dgm:pt modelId="{E1EA2C4F-15F0-4AB7-BB1C-F4D861B72893}" type="sibTrans" cxnId="{61F42660-C9AF-4E0C-AD27-3F7C4E121344}">
      <dgm:prSet/>
      <dgm:spPr/>
      <dgm:t>
        <a:bodyPr/>
        <a:lstStyle/>
        <a:p>
          <a:pPr rtl="1"/>
          <a:endParaRPr lang="ar-EG"/>
        </a:p>
      </dgm:t>
    </dgm:pt>
    <dgm:pt modelId="{9CAAA3FF-1DCC-4A55-9BCD-78673C691030}">
      <dgm:prSet/>
      <dgm:spPr/>
      <dgm:t>
        <a:bodyPr/>
        <a:lstStyle/>
        <a:p>
          <a:pPr rtl="0"/>
          <a:r>
            <a:rPr lang="en-US" dirty="0" smtClean="0"/>
            <a:t>2. </a:t>
          </a:r>
          <a:r>
            <a:rPr lang="en-US" b="1" dirty="0" smtClean="0"/>
            <a:t>Enhance morale and relations</a:t>
          </a:r>
          <a:r>
            <a:rPr lang="en-US" dirty="0" smtClean="0"/>
            <a:t>: </a:t>
          </a:r>
        </a:p>
        <a:p>
          <a:pPr rtl="0"/>
          <a:r>
            <a:rPr lang="en-US" dirty="0" smtClean="0"/>
            <a:t> It helps to build the employees morale and relations between management and employees.</a:t>
          </a:r>
          <a:endParaRPr lang="ar-EG" dirty="0"/>
        </a:p>
      </dgm:t>
    </dgm:pt>
    <dgm:pt modelId="{599C7B98-9E24-4B5F-B5BF-0CC6B968A952}" type="parTrans" cxnId="{6FF990D4-7B72-49CA-96E0-24EF84B5AB50}">
      <dgm:prSet/>
      <dgm:spPr/>
      <dgm:t>
        <a:bodyPr/>
        <a:lstStyle/>
        <a:p>
          <a:pPr rtl="1"/>
          <a:endParaRPr lang="ar-EG"/>
        </a:p>
      </dgm:t>
    </dgm:pt>
    <dgm:pt modelId="{5699CB6E-8CF3-48C8-9EE7-4368BAF8A647}" type="sibTrans" cxnId="{6FF990D4-7B72-49CA-96E0-24EF84B5AB50}">
      <dgm:prSet/>
      <dgm:spPr/>
      <dgm:t>
        <a:bodyPr/>
        <a:lstStyle/>
        <a:p>
          <a:pPr rtl="1"/>
          <a:endParaRPr lang="ar-EG"/>
        </a:p>
      </dgm:t>
    </dgm:pt>
    <dgm:pt modelId="{D4F4A38D-4277-4976-B82E-19E1F7D7AB50}">
      <dgm:prSet/>
      <dgm:spPr/>
      <dgm:t>
        <a:bodyPr/>
        <a:lstStyle/>
        <a:p>
          <a:pPr rtl="0"/>
          <a:r>
            <a:rPr lang="en-US" dirty="0" smtClean="0"/>
            <a:t>3. </a:t>
          </a:r>
          <a:r>
            <a:rPr lang="en-US" b="1" dirty="0" smtClean="0"/>
            <a:t>Effective leadership</a:t>
          </a:r>
          <a:r>
            <a:rPr lang="en-US" dirty="0" smtClean="0"/>
            <a:t>: </a:t>
          </a:r>
        </a:p>
        <a:p>
          <a:pPr rtl="0"/>
          <a:r>
            <a:rPr lang="en-US" dirty="0" smtClean="0"/>
            <a:t>Effective leadership depends upon effective communication.   </a:t>
          </a:r>
          <a:endParaRPr lang="ar-EG" dirty="0"/>
        </a:p>
      </dgm:t>
    </dgm:pt>
    <dgm:pt modelId="{A3B6CDCD-B7EF-48E1-BEBF-CD67AB568B74}" type="parTrans" cxnId="{26759777-0B86-47CB-AA01-FA34A2D5F776}">
      <dgm:prSet/>
      <dgm:spPr/>
      <dgm:t>
        <a:bodyPr/>
        <a:lstStyle/>
        <a:p>
          <a:pPr rtl="1"/>
          <a:endParaRPr lang="ar-EG"/>
        </a:p>
      </dgm:t>
    </dgm:pt>
    <dgm:pt modelId="{47EA8D1F-EC29-4E00-AF36-2E8B264E6AF1}" type="sibTrans" cxnId="{26759777-0B86-47CB-AA01-FA34A2D5F776}">
      <dgm:prSet/>
      <dgm:spPr/>
      <dgm:t>
        <a:bodyPr/>
        <a:lstStyle/>
        <a:p>
          <a:pPr rtl="1"/>
          <a:endParaRPr lang="ar-EG"/>
        </a:p>
      </dgm:t>
    </dgm:pt>
    <dgm:pt modelId="{5E2FC081-BE70-4285-8EBD-58351B81C5A6}" type="pres">
      <dgm:prSet presAssocID="{39F828EB-5E21-4BA6-BFCE-079B59FF2634}" presName="linear" presStyleCnt="0">
        <dgm:presLayoutVars>
          <dgm:animLvl val="lvl"/>
          <dgm:resizeHandles val="exact"/>
        </dgm:presLayoutVars>
      </dgm:prSet>
      <dgm:spPr/>
      <dgm:t>
        <a:bodyPr/>
        <a:lstStyle/>
        <a:p>
          <a:pPr rtl="1"/>
          <a:endParaRPr lang="ar-EG"/>
        </a:p>
      </dgm:t>
    </dgm:pt>
    <dgm:pt modelId="{748D3C33-EF9B-44E2-AFD2-7CE8824B51BC}" type="pres">
      <dgm:prSet presAssocID="{3FCFF6E4-EA05-4E47-9EA4-2A66BA4ADCF1}" presName="parentText" presStyleLbl="node1" presStyleIdx="0" presStyleCnt="3" custScaleY="23598" custLinFactNeighborX="901" custLinFactNeighborY="51112">
        <dgm:presLayoutVars>
          <dgm:chMax val="0"/>
          <dgm:bulletEnabled val="1"/>
        </dgm:presLayoutVars>
      </dgm:prSet>
      <dgm:spPr/>
      <dgm:t>
        <a:bodyPr/>
        <a:lstStyle/>
        <a:p>
          <a:pPr rtl="1"/>
          <a:endParaRPr lang="ar-EG"/>
        </a:p>
      </dgm:t>
    </dgm:pt>
    <dgm:pt modelId="{1F873332-F9BC-4DF7-86A0-E8B917AD1438}" type="pres">
      <dgm:prSet presAssocID="{E1EA2C4F-15F0-4AB7-BB1C-F4D861B72893}" presName="spacer" presStyleCnt="0"/>
      <dgm:spPr/>
    </dgm:pt>
    <dgm:pt modelId="{9C8B1CEC-367C-4234-98A6-912D6A2D5E65}" type="pres">
      <dgm:prSet presAssocID="{9CAAA3FF-1DCC-4A55-9BCD-78673C691030}" presName="parentText" presStyleLbl="node1" presStyleIdx="1" presStyleCnt="3" custScaleY="26813" custLinFactNeighborX="721" custLinFactNeighborY="49837">
        <dgm:presLayoutVars>
          <dgm:chMax val="0"/>
          <dgm:bulletEnabled val="1"/>
        </dgm:presLayoutVars>
      </dgm:prSet>
      <dgm:spPr/>
      <dgm:t>
        <a:bodyPr/>
        <a:lstStyle/>
        <a:p>
          <a:pPr rtl="1"/>
          <a:endParaRPr lang="ar-EG"/>
        </a:p>
      </dgm:t>
    </dgm:pt>
    <dgm:pt modelId="{F83CA8E2-08BF-479D-AAE9-0D1B4E3BB208}" type="pres">
      <dgm:prSet presAssocID="{5699CB6E-8CF3-48C8-9EE7-4368BAF8A647}" presName="spacer" presStyleCnt="0"/>
      <dgm:spPr/>
    </dgm:pt>
    <dgm:pt modelId="{4879CFCE-BAC6-45FE-B81A-38E17076BD43}" type="pres">
      <dgm:prSet presAssocID="{D4F4A38D-4277-4976-B82E-19E1F7D7AB50}" presName="parentText" presStyleLbl="node1" presStyleIdx="2" presStyleCnt="3" custScaleY="22092" custLinFactY="314" custLinFactNeighborX="901" custLinFactNeighborY="100000">
        <dgm:presLayoutVars>
          <dgm:chMax val="0"/>
          <dgm:bulletEnabled val="1"/>
        </dgm:presLayoutVars>
      </dgm:prSet>
      <dgm:spPr/>
      <dgm:t>
        <a:bodyPr/>
        <a:lstStyle/>
        <a:p>
          <a:pPr rtl="1"/>
          <a:endParaRPr lang="ar-EG"/>
        </a:p>
      </dgm:t>
    </dgm:pt>
  </dgm:ptLst>
  <dgm:cxnLst>
    <dgm:cxn modelId="{61F42660-C9AF-4E0C-AD27-3F7C4E121344}" srcId="{39F828EB-5E21-4BA6-BFCE-079B59FF2634}" destId="{3FCFF6E4-EA05-4E47-9EA4-2A66BA4ADCF1}" srcOrd="0" destOrd="0" parTransId="{245F6B30-2363-4BB6-9DEC-5D599548C581}" sibTransId="{E1EA2C4F-15F0-4AB7-BB1C-F4D861B72893}"/>
    <dgm:cxn modelId="{26759777-0B86-47CB-AA01-FA34A2D5F776}" srcId="{39F828EB-5E21-4BA6-BFCE-079B59FF2634}" destId="{D4F4A38D-4277-4976-B82E-19E1F7D7AB50}" srcOrd="2" destOrd="0" parTransId="{A3B6CDCD-B7EF-48E1-BEBF-CD67AB568B74}" sibTransId="{47EA8D1F-EC29-4E00-AF36-2E8B264E6AF1}"/>
    <dgm:cxn modelId="{69770BEF-982A-4BA4-89EA-91711248CAB5}" type="presOf" srcId="{D4F4A38D-4277-4976-B82E-19E1F7D7AB50}" destId="{4879CFCE-BAC6-45FE-B81A-38E17076BD43}" srcOrd="0" destOrd="0" presId="urn:microsoft.com/office/officeart/2005/8/layout/vList2"/>
    <dgm:cxn modelId="{ED413FC9-5C27-47AF-8640-2CEB4E3937C2}" type="presOf" srcId="{9CAAA3FF-1DCC-4A55-9BCD-78673C691030}" destId="{9C8B1CEC-367C-4234-98A6-912D6A2D5E65}" srcOrd="0" destOrd="0" presId="urn:microsoft.com/office/officeart/2005/8/layout/vList2"/>
    <dgm:cxn modelId="{7315F31F-1D25-4E9E-AFCF-848F536AD319}" type="presOf" srcId="{3FCFF6E4-EA05-4E47-9EA4-2A66BA4ADCF1}" destId="{748D3C33-EF9B-44E2-AFD2-7CE8824B51BC}" srcOrd="0" destOrd="0" presId="urn:microsoft.com/office/officeart/2005/8/layout/vList2"/>
    <dgm:cxn modelId="{6FF990D4-7B72-49CA-96E0-24EF84B5AB50}" srcId="{39F828EB-5E21-4BA6-BFCE-079B59FF2634}" destId="{9CAAA3FF-1DCC-4A55-9BCD-78673C691030}" srcOrd="1" destOrd="0" parTransId="{599C7B98-9E24-4B5F-B5BF-0CC6B968A952}" sibTransId="{5699CB6E-8CF3-48C8-9EE7-4368BAF8A647}"/>
    <dgm:cxn modelId="{0534AE86-EEB4-4DD2-A3C1-902A2C2D6B7A}" type="presOf" srcId="{39F828EB-5E21-4BA6-BFCE-079B59FF2634}" destId="{5E2FC081-BE70-4285-8EBD-58351B81C5A6}" srcOrd="0" destOrd="0" presId="urn:microsoft.com/office/officeart/2005/8/layout/vList2"/>
    <dgm:cxn modelId="{5A88EEE7-5092-4876-BE5E-5072A77685C9}" type="presParOf" srcId="{5E2FC081-BE70-4285-8EBD-58351B81C5A6}" destId="{748D3C33-EF9B-44E2-AFD2-7CE8824B51BC}" srcOrd="0" destOrd="0" presId="urn:microsoft.com/office/officeart/2005/8/layout/vList2"/>
    <dgm:cxn modelId="{5A306885-5F48-4345-B5CF-928594647C5C}" type="presParOf" srcId="{5E2FC081-BE70-4285-8EBD-58351B81C5A6}" destId="{1F873332-F9BC-4DF7-86A0-E8B917AD1438}" srcOrd="1" destOrd="0" presId="urn:microsoft.com/office/officeart/2005/8/layout/vList2"/>
    <dgm:cxn modelId="{26C47EF9-A6A3-4266-BF35-C2E6F90FEA19}" type="presParOf" srcId="{5E2FC081-BE70-4285-8EBD-58351B81C5A6}" destId="{9C8B1CEC-367C-4234-98A6-912D6A2D5E65}" srcOrd="2" destOrd="0" presId="urn:microsoft.com/office/officeart/2005/8/layout/vList2"/>
    <dgm:cxn modelId="{D6006108-758C-4565-8197-79A4EC5F4329}" type="presParOf" srcId="{5E2FC081-BE70-4285-8EBD-58351B81C5A6}" destId="{F83CA8E2-08BF-479D-AAE9-0D1B4E3BB208}" srcOrd="3" destOrd="0" presId="urn:microsoft.com/office/officeart/2005/8/layout/vList2"/>
    <dgm:cxn modelId="{BA703C19-F451-4087-AE2D-CD278E07BF41}" type="presParOf" srcId="{5E2FC081-BE70-4285-8EBD-58351B81C5A6}" destId="{4879CFCE-BAC6-45FE-B81A-38E17076BD4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828EB-5E21-4BA6-BFCE-079B59FF2634}" type="doc">
      <dgm:prSet loTypeId="urn:microsoft.com/office/officeart/2005/8/layout/vList2" loCatId="list" qsTypeId="urn:microsoft.com/office/officeart/2005/8/quickstyle/simple3" qsCatId="simple" csTypeId="urn:microsoft.com/office/officeart/2005/8/colors/colorful5" csCatId="colorful" phldr="1"/>
      <dgm:spPr/>
      <dgm:t>
        <a:bodyPr/>
        <a:lstStyle/>
        <a:p>
          <a:pPr rtl="1"/>
          <a:endParaRPr lang="ar-EG"/>
        </a:p>
      </dgm:t>
    </dgm:pt>
    <dgm:pt modelId="{35E02958-ED30-44BB-99F7-816C7486BE18}">
      <dgm:prSet custT="1"/>
      <dgm:spPr/>
      <dgm:t>
        <a:bodyPr/>
        <a:lstStyle/>
        <a:p>
          <a:pPr algn="l" rtl="0"/>
          <a:r>
            <a:rPr lang="en-US" sz="2400" dirty="0" smtClean="0"/>
            <a:t>4. </a:t>
          </a:r>
          <a:r>
            <a:rPr lang="en-US" sz="2400" b="1" dirty="0" smtClean="0"/>
            <a:t>Mutual trust and confidence</a:t>
          </a:r>
          <a:r>
            <a:rPr lang="en-US" sz="2400" dirty="0" smtClean="0"/>
            <a:t>: </a:t>
          </a:r>
        </a:p>
        <a:p>
          <a:pPr algn="just" rtl="0"/>
          <a:r>
            <a:rPr lang="en-US" sz="2400" dirty="0" smtClean="0"/>
            <a:t>Mutual trust and confidence is necessary for effective movement of organization. </a:t>
          </a:r>
          <a:endParaRPr lang="ar-EG" sz="2400" dirty="0"/>
        </a:p>
      </dgm:t>
    </dgm:pt>
    <dgm:pt modelId="{265134BC-9B85-47DB-B4FD-1033D2BFEA3D}" type="parTrans" cxnId="{D5A6AA44-066E-4FB5-AFD6-819E32CD61FE}">
      <dgm:prSet/>
      <dgm:spPr/>
      <dgm:t>
        <a:bodyPr/>
        <a:lstStyle/>
        <a:p>
          <a:pPr rtl="1"/>
          <a:endParaRPr lang="ar-EG" sz="2400"/>
        </a:p>
      </dgm:t>
    </dgm:pt>
    <dgm:pt modelId="{29F65F4D-24EF-4332-B3A8-5F1E52E9A832}" type="sibTrans" cxnId="{D5A6AA44-066E-4FB5-AFD6-819E32CD61FE}">
      <dgm:prSet/>
      <dgm:spPr/>
      <dgm:t>
        <a:bodyPr/>
        <a:lstStyle/>
        <a:p>
          <a:pPr rtl="1"/>
          <a:endParaRPr lang="ar-EG" sz="2400"/>
        </a:p>
      </dgm:t>
    </dgm:pt>
    <dgm:pt modelId="{2D9C8E4D-B92D-49F2-95C0-E32AFB180134}">
      <dgm:prSet custT="1"/>
      <dgm:spPr/>
      <dgm:t>
        <a:bodyPr/>
        <a:lstStyle/>
        <a:p>
          <a:pPr algn="just" rtl="0"/>
          <a:r>
            <a:rPr lang="en-US" sz="2400" dirty="0" smtClean="0"/>
            <a:t>5. </a:t>
          </a:r>
          <a:r>
            <a:rPr lang="en-US" sz="2400" b="1" dirty="0" smtClean="0"/>
            <a:t>Better decision</a:t>
          </a:r>
          <a:r>
            <a:rPr lang="en-US" sz="2400" dirty="0" smtClean="0"/>
            <a:t>: </a:t>
          </a:r>
        </a:p>
        <a:p>
          <a:pPr algn="just" rtl="0"/>
          <a:r>
            <a:rPr lang="en-US" sz="2400" dirty="0" smtClean="0"/>
            <a:t>The success of organization can be measured in better decision. When the information, data and other fact are not effectively communicated, it obstruct the decision making. </a:t>
          </a:r>
          <a:endParaRPr lang="ar-EG" sz="2400" dirty="0"/>
        </a:p>
      </dgm:t>
    </dgm:pt>
    <dgm:pt modelId="{61FA2B4B-5C9C-44B0-BA7D-8BD60D452603}" type="parTrans" cxnId="{B15AAB2E-F18E-48E8-AAC7-18F60885EFD3}">
      <dgm:prSet/>
      <dgm:spPr/>
      <dgm:t>
        <a:bodyPr/>
        <a:lstStyle/>
        <a:p>
          <a:pPr rtl="1"/>
          <a:endParaRPr lang="ar-EG" sz="2400"/>
        </a:p>
      </dgm:t>
    </dgm:pt>
    <dgm:pt modelId="{BF7AE548-0B3B-46D0-AA14-787E57BE19F3}" type="sibTrans" cxnId="{B15AAB2E-F18E-48E8-AAC7-18F60885EFD3}">
      <dgm:prSet/>
      <dgm:spPr/>
      <dgm:t>
        <a:bodyPr/>
        <a:lstStyle/>
        <a:p>
          <a:pPr rtl="1"/>
          <a:endParaRPr lang="ar-EG" sz="2400"/>
        </a:p>
      </dgm:t>
    </dgm:pt>
    <dgm:pt modelId="{F036E0B0-5ACA-47F1-B760-F9420503EB4B}">
      <dgm:prSet custT="1"/>
      <dgm:spPr/>
      <dgm:t>
        <a:bodyPr/>
        <a:lstStyle/>
        <a:p>
          <a:pPr algn="just" rtl="0"/>
          <a:r>
            <a:rPr lang="en-US" sz="2400" dirty="0" smtClean="0"/>
            <a:t>6. </a:t>
          </a:r>
          <a:r>
            <a:rPr lang="en-US" sz="2400" b="1" dirty="0" smtClean="0"/>
            <a:t>Staffing</a:t>
          </a:r>
          <a:r>
            <a:rPr lang="en-US" sz="2400" dirty="0" smtClean="0"/>
            <a:t>:</a:t>
          </a:r>
        </a:p>
        <a:p>
          <a:pPr algn="just" rtl="0"/>
          <a:r>
            <a:rPr lang="en-US" sz="2400" dirty="0" smtClean="0"/>
            <a:t> When the information are correctly communicates in time, it helps in the function of selection, employment, promotion and transfer.</a:t>
          </a:r>
          <a:endParaRPr lang="ar-EG" sz="2400" dirty="0"/>
        </a:p>
      </dgm:t>
    </dgm:pt>
    <dgm:pt modelId="{BA85A2D7-61DD-437B-B6DE-012B1351B7DF}" type="parTrans" cxnId="{A49268CB-1593-48EC-80BE-895A8D3D0C77}">
      <dgm:prSet/>
      <dgm:spPr/>
      <dgm:t>
        <a:bodyPr/>
        <a:lstStyle/>
        <a:p>
          <a:pPr rtl="1"/>
          <a:endParaRPr lang="ar-EG" sz="2400"/>
        </a:p>
      </dgm:t>
    </dgm:pt>
    <dgm:pt modelId="{7927E4BA-9AAB-4194-99C6-5F890B6BEC28}" type="sibTrans" cxnId="{A49268CB-1593-48EC-80BE-895A8D3D0C77}">
      <dgm:prSet/>
      <dgm:spPr/>
      <dgm:t>
        <a:bodyPr/>
        <a:lstStyle/>
        <a:p>
          <a:pPr rtl="1"/>
          <a:endParaRPr lang="ar-EG" sz="2400"/>
        </a:p>
      </dgm:t>
    </dgm:pt>
    <dgm:pt modelId="{5E2FC081-BE70-4285-8EBD-58351B81C5A6}" type="pres">
      <dgm:prSet presAssocID="{39F828EB-5E21-4BA6-BFCE-079B59FF2634}" presName="linear" presStyleCnt="0">
        <dgm:presLayoutVars>
          <dgm:animLvl val="lvl"/>
          <dgm:resizeHandles val="exact"/>
        </dgm:presLayoutVars>
      </dgm:prSet>
      <dgm:spPr/>
      <dgm:t>
        <a:bodyPr/>
        <a:lstStyle/>
        <a:p>
          <a:pPr rtl="1"/>
          <a:endParaRPr lang="ar-EG"/>
        </a:p>
      </dgm:t>
    </dgm:pt>
    <dgm:pt modelId="{67082861-A571-4D9F-8EFA-36EC5E73BE2A}" type="pres">
      <dgm:prSet presAssocID="{35E02958-ED30-44BB-99F7-816C7486BE18}" presName="parentText" presStyleLbl="node1" presStyleIdx="0" presStyleCnt="3" custScaleY="70580" custLinFactNeighborX="-450" custLinFactNeighborY="65155">
        <dgm:presLayoutVars>
          <dgm:chMax val="0"/>
          <dgm:bulletEnabled val="1"/>
        </dgm:presLayoutVars>
      </dgm:prSet>
      <dgm:spPr/>
      <dgm:t>
        <a:bodyPr/>
        <a:lstStyle/>
        <a:p>
          <a:pPr rtl="1"/>
          <a:endParaRPr lang="ar-EG"/>
        </a:p>
      </dgm:t>
    </dgm:pt>
    <dgm:pt modelId="{A3F4026D-27CD-4251-9583-B44073C24B3C}" type="pres">
      <dgm:prSet presAssocID="{29F65F4D-24EF-4332-B3A8-5F1E52E9A832}" presName="spacer" presStyleCnt="0"/>
      <dgm:spPr/>
    </dgm:pt>
    <dgm:pt modelId="{98155052-1EFC-48FE-B9FC-7DDE607593DE}" type="pres">
      <dgm:prSet presAssocID="{2D9C8E4D-B92D-49F2-95C0-E32AFB180134}" presName="parentText" presStyleLbl="node1" presStyleIdx="1" presStyleCnt="3" custScaleY="95325" custLinFactNeighborX="-450" custLinFactNeighborY="11131">
        <dgm:presLayoutVars>
          <dgm:chMax val="0"/>
          <dgm:bulletEnabled val="1"/>
        </dgm:presLayoutVars>
      </dgm:prSet>
      <dgm:spPr/>
      <dgm:t>
        <a:bodyPr/>
        <a:lstStyle/>
        <a:p>
          <a:pPr rtl="1"/>
          <a:endParaRPr lang="ar-EG"/>
        </a:p>
      </dgm:t>
    </dgm:pt>
    <dgm:pt modelId="{6E38B444-7A0F-42B9-A42C-E8FB500932E9}" type="pres">
      <dgm:prSet presAssocID="{BF7AE548-0B3B-46D0-AA14-787E57BE19F3}" presName="spacer" presStyleCnt="0"/>
      <dgm:spPr/>
    </dgm:pt>
    <dgm:pt modelId="{F6C95B43-2E60-46F3-99B1-9A69757022ED}" type="pres">
      <dgm:prSet presAssocID="{F036E0B0-5ACA-47F1-B760-F9420503EB4B}" presName="parentText" presStyleLbl="node1" presStyleIdx="2" presStyleCnt="3" custScaleY="97819" custLinFactNeighborX="450" custLinFactNeighborY="-27077">
        <dgm:presLayoutVars>
          <dgm:chMax val="0"/>
          <dgm:bulletEnabled val="1"/>
        </dgm:presLayoutVars>
      </dgm:prSet>
      <dgm:spPr/>
      <dgm:t>
        <a:bodyPr/>
        <a:lstStyle/>
        <a:p>
          <a:pPr rtl="1"/>
          <a:endParaRPr lang="ar-EG"/>
        </a:p>
      </dgm:t>
    </dgm:pt>
  </dgm:ptLst>
  <dgm:cxnLst>
    <dgm:cxn modelId="{A49268CB-1593-48EC-80BE-895A8D3D0C77}" srcId="{39F828EB-5E21-4BA6-BFCE-079B59FF2634}" destId="{F036E0B0-5ACA-47F1-B760-F9420503EB4B}" srcOrd="2" destOrd="0" parTransId="{BA85A2D7-61DD-437B-B6DE-012B1351B7DF}" sibTransId="{7927E4BA-9AAB-4194-99C6-5F890B6BEC28}"/>
    <dgm:cxn modelId="{D5A6AA44-066E-4FB5-AFD6-819E32CD61FE}" srcId="{39F828EB-5E21-4BA6-BFCE-079B59FF2634}" destId="{35E02958-ED30-44BB-99F7-816C7486BE18}" srcOrd="0" destOrd="0" parTransId="{265134BC-9B85-47DB-B4FD-1033D2BFEA3D}" sibTransId="{29F65F4D-24EF-4332-B3A8-5F1E52E9A832}"/>
    <dgm:cxn modelId="{60E275BD-6EE0-4337-9D9A-541BE8E6C4F7}" type="presOf" srcId="{F036E0B0-5ACA-47F1-B760-F9420503EB4B}" destId="{F6C95B43-2E60-46F3-99B1-9A69757022ED}" srcOrd="0" destOrd="0" presId="urn:microsoft.com/office/officeart/2005/8/layout/vList2"/>
    <dgm:cxn modelId="{EC242098-CB2C-4708-B434-A65E75ED68A6}" type="presOf" srcId="{39F828EB-5E21-4BA6-BFCE-079B59FF2634}" destId="{5E2FC081-BE70-4285-8EBD-58351B81C5A6}" srcOrd="0" destOrd="0" presId="urn:microsoft.com/office/officeart/2005/8/layout/vList2"/>
    <dgm:cxn modelId="{14B41DE1-2E6E-4AFC-90FB-CC790FFB5F3D}" type="presOf" srcId="{35E02958-ED30-44BB-99F7-816C7486BE18}" destId="{67082861-A571-4D9F-8EFA-36EC5E73BE2A}" srcOrd="0" destOrd="0" presId="urn:microsoft.com/office/officeart/2005/8/layout/vList2"/>
    <dgm:cxn modelId="{B15AAB2E-F18E-48E8-AAC7-18F60885EFD3}" srcId="{39F828EB-5E21-4BA6-BFCE-079B59FF2634}" destId="{2D9C8E4D-B92D-49F2-95C0-E32AFB180134}" srcOrd="1" destOrd="0" parTransId="{61FA2B4B-5C9C-44B0-BA7D-8BD60D452603}" sibTransId="{BF7AE548-0B3B-46D0-AA14-787E57BE19F3}"/>
    <dgm:cxn modelId="{A418FF1D-0BC7-40EB-8D42-5C3CD5CDD6A2}" type="presOf" srcId="{2D9C8E4D-B92D-49F2-95C0-E32AFB180134}" destId="{98155052-1EFC-48FE-B9FC-7DDE607593DE}" srcOrd="0" destOrd="0" presId="urn:microsoft.com/office/officeart/2005/8/layout/vList2"/>
    <dgm:cxn modelId="{F2C12017-7A9E-43A4-98AD-6F2BEE664ABB}" type="presParOf" srcId="{5E2FC081-BE70-4285-8EBD-58351B81C5A6}" destId="{67082861-A571-4D9F-8EFA-36EC5E73BE2A}" srcOrd="0" destOrd="0" presId="urn:microsoft.com/office/officeart/2005/8/layout/vList2"/>
    <dgm:cxn modelId="{78C46D94-6F49-498D-8C92-C1C3B8249FB7}" type="presParOf" srcId="{5E2FC081-BE70-4285-8EBD-58351B81C5A6}" destId="{A3F4026D-27CD-4251-9583-B44073C24B3C}" srcOrd="1" destOrd="0" presId="urn:microsoft.com/office/officeart/2005/8/layout/vList2"/>
    <dgm:cxn modelId="{A06AB05D-643F-4610-8D29-14FA29E12893}" type="presParOf" srcId="{5E2FC081-BE70-4285-8EBD-58351B81C5A6}" destId="{98155052-1EFC-48FE-B9FC-7DDE607593DE}" srcOrd="2" destOrd="0" presId="urn:microsoft.com/office/officeart/2005/8/layout/vList2"/>
    <dgm:cxn modelId="{1B730869-BAFE-44CF-8A67-3448A8D20D33}" type="presParOf" srcId="{5E2FC081-BE70-4285-8EBD-58351B81C5A6}" destId="{6E38B444-7A0F-42B9-A42C-E8FB500932E9}" srcOrd="3" destOrd="0" presId="urn:microsoft.com/office/officeart/2005/8/layout/vList2"/>
    <dgm:cxn modelId="{65067651-5C62-4E31-A5FE-2A6119022442}" type="presParOf" srcId="{5E2FC081-BE70-4285-8EBD-58351B81C5A6}" destId="{F6C95B43-2E60-46F3-99B1-9A69757022ED}"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554F1-2BC6-43D0-B7E7-15678067DB8A}" type="doc">
      <dgm:prSet loTypeId="urn:microsoft.com/office/officeart/2005/8/layout/vList2" loCatId="list" qsTypeId="urn:microsoft.com/office/officeart/2005/8/quickstyle/simple1" qsCatId="simple" csTypeId="urn:microsoft.com/office/officeart/2005/8/colors/accent2_1" csCatId="accent2" phldr="1"/>
      <dgm:spPr/>
      <dgm:t>
        <a:bodyPr/>
        <a:lstStyle/>
        <a:p>
          <a:pPr rtl="1"/>
          <a:endParaRPr lang="ar-EG"/>
        </a:p>
      </dgm:t>
    </dgm:pt>
    <dgm:pt modelId="{EBB23DA7-92B7-41FD-B1C7-92A32BD4B4A7}">
      <dgm:prSet custT="1"/>
      <dgm:spPr/>
      <dgm:t>
        <a:bodyPr/>
        <a:lstStyle/>
        <a:p>
          <a:pPr rtl="0"/>
          <a:r>
            <a:rPr lang="en-US" sz="2400" b="1" u="sng" dirty="0" smtClean="0"/>
            <a:t>Developmental </a:t>
          </a:r>
          <a:r>
            <a:rPr lang="en-US" sz="2400" b="0" u="none" dirty="0" smtClean="0"/>
            <a:t>  (related to  speech ,language and communication) </a:t>
          </a:r>
          <a:endParaRPr lang="ar-EG" sz="2400" b="0" u="none" dirty="0"/>
        </a:p>
      </dgm:t>
    </dgm:pt>
    <dgm:pt modelId="{0368E934-7E96-4149-87F3-F1B487A55668}" type="parTrans" cxnId="{AD2C9337-E664-411E-B49F-327B612359C3}">
      <dgm:prSet/>
      <dgm:spPr/>
      <dgm:t>
        <a:bodyPr/>
        <a:lstStyle/>
        <a:p>
          <a:pPr rtl="1"/>
          <a:endParaRPr lang="ar-EG" sz="2800" b="1"/>
        </a:p>
      </dgm:t>
    </dgm:pt>
    <dgm:pt modelId="{23A23B35-548E-41CB-B14A-69319C355B82}" type="sibTrans" cxnId="{AD2C9337-E664-411E-B49F-327B612359C3}">
      <dgm:prSet/>
      <dgm:spPr/>
      <dgm:t>
        <a:bodyPr/>
        <a:lstStyle/>
        <a:p>
          <a:pPr rtl="1"/>
          <a:endParaRPr lang="ar-EG" sz="2800" b="1"/>
        </a:p>
      </dgm:t>
    </dgm:pt>
    <dgm:pt modelId="{A172EA8E-FC1A-49DE-B4FC-0018F14934D0}">
      <dgm:prSet custT="1"/>
      <dgm:spPr/>
      <dgm:t>
        <a:bodyPr/>
        <a:lstStyle/>
        <a:p>
          <a:pPr rtl="0"/>
          <a:r>
            <a:rPr lang="en-US" sz="2400" b="1" u="sng" dirty="0" smtClean="0"/>
            <a:t>Gender</a:t>
          </a:r>
          <a:r>
            <a:rPr lang="en-US" sz="2400" b="1" dirty="0" smtClean="0"/>
            <a:t> </a:t>
          </a:r>
          <a:r>
            <a:rPr lang="en-US" sz="2400" b="0" dirty="0" smtClean="0"/>
            <a:t>( speakers and listeners  behaviors are affected by sex-linked differences )</a:t>
          </a:r>
          <a:endParaRPr lang="ar-EG" sz="2400" b="0" dirty="0"/>
        </a:p>
      </dgm:t>
    </dgm:pt>
    <dgm:pt modelId="{AFBADC44-31CB-4D0F-8ADA-971F2476B03E}" type="parTrans" cxnId="{1BBAAFDD-1067-42F1-8703-3C287E4D3532}">
      <dgm:prSet/>
      <dgm:spPr/>
      <dgm:t>
        <a:bodyPr/>
        <a:lstStyle/>
        <a:p>
          <a:pPr rtl="1"/>
          <a:endParaRPr lang="ar-EG" sz="2800" b="1"/>
        </a:p>
      </dgm:t>
    </dgm:pt>
    <dgm:pt modelId="{AE4CEA85-E6DB-40CB-B676-F722AE6B4BE9}" type="sibTrans" cxnId="{1BBAAFDD-1067-42F1-8703-3C287E4D3532}">
      <dgm:prSet/>
      <dgm:spPr/>
      <dgm:t>
        <a:bodyPr/>
        <a:lstStyle/>
        <a:p>
          <a:pPr rtl="1"/>
          <a:endParaRPr lang="ar-EG" sz="2800" b="1"/>
        </a:p>
      </dgm:t>
    </dgm:pt>
    <dgm:pt modelId="{780ED7A8-B93B-4125-8823-F954B22331A3}">
      <dgm:prSet custT="1"/>
      <dgm:spPr/>
      <dgm:t>
        <a:bodyPr/>
        <a:lstStyle/>
        <a:p>
          <a:pPr rtl="0"/>
          <a:r>
            <a:rPr lang="en-US" sz="2400" b="1" u="sng" dirty="0" smtClean="0"/>
            <a:t>Role and relationships </a:t>
          </a:r>
          <a:r>
            <a:rPr lang="en-US" sz="2400" b="0" dirty="0" smtClean="0"/>
            <a:t>( communication is more effective when person aware of his/her roles in a relationship).</a:t>
          </a:r>
          <a:endParaRPr lang="ar-EG" sz="2400" b="0" dirty="0"/>
        </a:p>
      </dgm:t>
    </dgm:pt>
    <dgm:pt modelId="{AD92CEA0-CBFD-412B-ACD8-6CB345CC8048}" type="parTrans" cxnId="{E68F160F-D702-4C25-8C95-7C1F65081BE7}">
      <dgm:prSet/>
      <dgm:spPr/>
      <dgm:t>
        <a:bodyPr/>
        <a:lstStyle/>
        <a:p>
          <a:pPr rtl="1"/>
          <a:endParaRPr lang="ar-EG" sz="2800" b="1"/>
        </a:p>
      </dgm:t>
    </dgm:pt>
    <dgm:pt modelId="{0CCBCEAC-2D42-437B-A572-98FEEA6FB3C7}" type="sibTrans" cxnId="{E68F160F-D702-4C25-8C95-7C1F65081BE7}">
      <dgm:prSet/>
      <dgm:spPr/>
      <dgm:t>
        <a:bodyPr/>
        <a:lstStyle/>
        <a:p>
          <a:pPr rtl="1"/>
          <a:endParaRPr lang="ar-EG" sz="2800" b="1"/>
        </a:p>
      </dgm:t>
    </dgm:pt>
    <dgm:pt modelId="{42E0E28F-117B-44B2-A190-1F8203551826}">
      <dgm:prSet custT="1"/>
      <dgm:spPr/>
      <dgm:t>
        <a:bodyPr/>
        <a:lstStyle/>
        <a:p>
          <a:pPr rtl="0"/>
          <a:r>
            <a:rPr lang="en-US" sz="2400" b="1" u="sng" dirty="0" smtClean="0"/>
            <a:t>Social cultural background </a:t>
          </a:r>
          <a:r>
            <a:rPr lang="en-US" sz="2400" b="0" dirty="0" smtClean="0"/>
            <a:t>( as  language  , value and attitude reflect culture origin. The influence of culture set limits for way people act and communicate) </a:t>
          </a:r>
          <a:endParaRPr lang="ar-EG" sz="2400" b="0" dirty="0"/>
        </a:p>
      </dgm:t>
    </dgm:pt>
    <dgm:pt modelId="{DDB5237A-4D16-4240-926A-CD78CD3BA452}" type="parTrans" cxnId="{ED078EEE-9153-44B2-A7DC-5D7559369441}">
      <dgm:prSet/>
      <dgm:spPr/>
      <dgm:t>
        <a:bodyPr/>
        <a:lstStyle/>
        <a:p>
          <a:pPr rtl="1"/>
          <a:endParaRPr lang="ar-EG" sz="2800" b="1"/>
        </a:p>
      </dgm:t>
    </dgm:pt>
    <dgm:pt modelId="{31EC5A87-FBAD-4517-AB94-7A5590952A62}" type="sibTrans" cxnId="{ED078EEE-9153-44B2-A7DC-5D7559369441}">
      <dgm:prSet/>
      <dgm:spPr/>
      <dgm:t>
        <a:bodyPr/>
        <a:lstStyle/>
        <a:p>
          <a:pPr rtl="1"/>
          <a:endParaRPr lang="ar-EG" sz="2800" b="1"/>
        </a:p>
      </dgm:t>
    </dgm:pt>
    <dgm:pt modelId="{EBBB0767-8417-4A4F-9589-4418E175C3BF}">
      <dgm:prSet custT="1"/>
      <dgm:spPr/>
      <dgm:t>
        <a:bodyPr/>
        <a:lstStyle/>
        <a:p>
          <a:pPr rtl="0"/>
          <a:r>
            <a:rPr lang="en-US" sz="2400" b="1" u="sng" dirty="0" smtClean="0"/>
            <a:t>Value and </a:t>
          </a:r>
          <a:r>
            <a:rPr lang="en-US" sz="2400" b="1" u="sng" dirty="0" smtClean="0"/>
            <a:t>perception </a:t>
          </a:r>
          <a:r>
            <a:rPr lang="en-US" sz="2400" b="0" dirty="0" smtClean="0"/>
            <a:t>(each person understand the event differently)</a:t>
          </a:r>
          <a:endParaRPr lang="ar-EG" sz="2400" b="0" dirty="0"/>
        </a:p>
      </dgm:t>
    </dgm:pt>
    <dgm:pt modelId="{E72DE0F2-82C7-4575-B678-59F969760E50}" type="parTrans" cxnId="{D997E7F9-B83B-42A9-AA54-AC2EE17B8B95}">
      <dgm:prSet/>
      <dgm:spPr/>
      <dgm:t>
        <a:bodyPr/>
        <a:lstStyle/>
        <a:p>
          <a:pPr rtl="1"/>
          <a:endParaRPr lang="ar-EG" sz="2800" b="1"/>
        </a:p>
      </dgm:t>
    </dgm:pt>
    <dgm:pt modelId="{1D3436A7-6402-40B8-B1ED-3CAE5007093E}" type="sibTrans" cxnId="{D997E7F9-B83B-42A9-AA54-AC2EE17B8B95}">
      <dgm:prSet/>
      <dgm:spPr/>
      <dgm:t>
        <a:bodyPr/>
        <a:lstStyle/>
        <a:p>
          <a:pPr rtl="1"/>
          <a:endParaRPr lang="ar-EG" sz="2800" b="1"/>
        </a:p>
      </dgm:t>
    </dgm:pt>
    <dgm:pt modelId="{082DB12D-0E70-41C8-90DF-75214F176C7B}" type="pres">
      <dgm:prSet presAssocID="{5F4554F1-2BC6-43D0-B7E7-15678067DB8A}" presName="linear" presStyleCnt="0">
        <dgm:presLayoutVars>
          <dgm:animLvl val="lvl"/>
          <dgm:resizeHandles val="exact"/>
        </dgm:presLayoutVars>
      </dgm:prSet>
      <dgm:spPr/>
      <dgm:t>
        <a:bodyPr/>
        <a:lstStyle/>
        <a:p>
          <a:pPr rtl="1"/>
          <a:endParaRPr lang="ar-EG"/>
        </a:p>
      </dgm:t>
    </dgm:pt>
    <dgm:pt modelId="{79FD04E1-27C2-4B14-810C-676F2F4FA4EE}" type="pres">
      <dgm:prSet presAssocID="{EBB23DA7-92B7-41FD-B1C7-92A32BD4B4A7}" presName="parentText" presStyleLbl="node1" presStyleIdx="0" presStyleCnt="5">
        <dgm:presLayoutVars>
          <dgm:chMax val="0"/>
          <dgm:bulletEnabled val="1"/>
        </dgm:presLayoutVars>
      </dgm:prSet>
      <dgm:spPr/>
      <dgm:t>
        <a:bodyPr/>
        <a:lstStyle/>
        <a:p>
          <a:pPr rtl="1"/>
          <a:endParaRPr lang="ar-EG"/>
        </a:p>
      </dgm:t>
    </dgm:pt>
    <dgm:pt modelId="{38F73D45-666B-47E6-8311-133A72BEDB17}" type="pres">
      <dgm:prSet presAssocID="{23A23B35-548E-41CB-B14A-69319C355B82}" presName="spacer" presStyleCnt="0"/>
      <dgm:spPr/>
    </dgm:pt>
    <dgm:pt modelId="{95A4E7A5-C7B1-4889-B30C-A2886392A783}" type="pres">
      <dgm:prSet presAssocID="{A172EA8E-FC1A-49DE-B4FC-0018F14934D0}" presName="parentText" presStyleLbl="node1" presStyleIdx="1" presStyleCnt="5">
        <dgm:presLayoutVars>
          <dgm:chMax val="0"/>
          <dgm:bulletEnabled val="1"/>
        </dgm:presLayoutVars>
      </dgm:prSet>
      <dgm:spPr/>
      <dgm:t>
        <a:bodyPr/>
        <a:lstStyle/>
        <a:p>
          <a:pPr rtl="1"/>
          <a:endParaRPr lang="ar-EG"/>
        </a:p>
      </dgm:t>
    </dgm:pt>
    <dgm:pt modelId="{96DAE348-4672-4F9E-A708-CB90AAD17AE8}" type="pres">
      <dgm:prSet presAssocID="{AE4CEA85-E6DB-40CB-B676-F722AE6B4BE9}" presName="spacer" presStyleCnt="0"/>
      <dgm:spPr/>
    </dgm:pt>
    <dgm:pt modelId="{A2B21756-0B79-499C-BEE1-05C82B3115A9}" type="pres">
      <dgm:prSet presAssocID="{780ED7A8-B93B-4125-8823-F954B22331A3}" presName="parentText" presStyleLbl="node1" presStyleIdx="2" presStyleCnt="5">
        <dgm:presLayoutVars>
          <dgm:chMax val="0"/>
          <dgm:bulletEnabled val="1"/>
        </dgm:presLayoutVars>
      </dgm:prSet>
      <dgm:spPr/>
      <dgm:t>
        <a:bodyPr/>
        <a:lstStyle/>
        <a:p>
          <a:pPr rtl="1"/>
          <a:endParaRPr lang="ar-EG"/>
        </a:p>
      </dgm:t>
    </dgm:pt>
    <dgm:pt modelId="{DBF694C7-1A6A-4078-9512-4555F711A11F}" type="pres">
      <dgm:prSet presAssocID="{0CCBCEAC-2D42-437B-A572-98FEEA6FB3C7}" presName="spacer" presStyleCnt="0"/>
      <dgm:spPr/>
    </dgm:pt>
    <dgm:pt modelId="{8D3497BF-465A-4F14-8FCA-ABCD85AE5CA2}" type="pres">
      <dgm:prSet presAssocID="{42E0E28F-117B-44B2-A190-1F8203551826}" presName="parentText" presStyleLbl="node1" presStyleIdx="3" presStyleCnt="5">
        <dgm:presLayoutVars>
          <dgm:chMax val="0"/>
          <dgm:bulletEnabled val="1"/>
        </dgm:presLayoutVars>
      </dgm:prSet>
      <dgm:spPr/>
      <dgm:t>
        <a:bodyPr/>
        <a:lstStyle/>
        <a:p>
          <a:pPr rtl="1"/>
          <a:endParaRPr lang="ar-EG"/>
        </a:p>
      </dgm:t>
    </dgm:pt>
    <dgm:pt modelId="{7F52C61F-F793-4137-9F9D-6772D32F86B2}" type="pres">
      <dgm:prSet presAssocID="{31EC5A87-FBAD-4517-AB94-7A5590952A62}" presName="spacer" presStyleCnt="0"/>
      <dgm:spPr/>
    </dgm:pt>
    <dgm:pt modelId="{6BBA4A2F-D00E-4F88-9E23-69E54F6776EA}" type="pres">
      <dgm:prSet presAssocID="{EBBB0767-8417-4A4F-9589-4418E175C3BF}" presName="parentText" presStyleLbl="node1" presStyleIdx="4" presStyleCnt="5" custLinFactNeighborY="34174">
        <dgm:presLayoutVars>
          <dgm:chMax val="0"/>
          <dgm:bulletEnabled val="1"/>
        </dgm:presLayoutVars>
      </dgm:prSet>
      <dgm:spPr/>
      <dgm:t>
        <a:bodyPr/>
        <a:lstStyle/>
        <a:p>
          <a:pPr rtl="1"/>
          <a:endParaRPr lang="ar-EG"/>
        </a:p>
      </dgm:t>
    </dgm:pt>
  </dgm:ptLst>
  <dgm:cxnLst>
    <dgm:cxn modelId="{0D295E07-5DA8-4EBC-842F-F2B8B51194A3}" type="presOf" srcId="{780ED7A8-B93B-4125-8823-F954B22331A3}" destId="{A2B21756-0B79-499C-BEE1-05C82B3115A9}" srcOrd="0" destOrd="0" presId="urn:microsoft.com/office/officeart/2005/8/layout/vList2"/>
    <dgm:cxn modelId="{1BBAAFDD-1067-42F1-8703-3C287E4D3532}" srcId="{5F4554F1-2BC6-43D0-B7E7-15678067DB8A}" destId="{A172EA8E-FC1A-49DE-B4FC-0018F14934D0}" srcOrd="1" destOrd="0" parTransId="{AFBADC44-31CB-4D0F-8ADA-971F2476B03E}" sibTransId="{AE4CEA85-E6DB-40CB-B676-F722AE6B4BE9}"/>
    <dgm:cxn modelId="{AD2C9337-E664-411E-B49F-327B612359C3}" srcId="{5F4554F1-2BC6-43D0-B7E7-15678067DB8A}" destId="{EBB23DA7-92B7-41FD-B1C7-92A32BD4B4A7}" srcOrd="0" destOrd="0" parTransId="{0368E934-7E96-4149-87F3-F1B487A55668}" sibTransId="{23A23B35-548E-41CB-B14A-69319C355B82}"/>
    <dgm:cxn modelId="{ED078EEE-9153-44B2-A7DC-5D7559369441}" srcId="{5F4554F1-2BC6-43D0-B7E7-15678067DB8A}" destId="{42E0E28F-117B-44B2-A190-1F8203551826}" srcOrd="3" destOrd="0" parTransId="{DDB5237A-4D16-4240-926A-CD78CD3BA452}" sibTransId="{31EC5A87-FBAD-4517-AB94-7A5590952A62}"/>
    <dgm:cxn modelId="{4E2200FB-30F9-40F0-A062-8374371DEF00}" type="presOf" srcId="{5F4554F1-2BC6-43D0-B7E7-15678067DB8A}" destId="{082DB12D-0E70-41C8-90DF-75214F176C7B}" srcOrd="0" destOrd="0" presId="urn:microsoft.com/office/officeart/2005/8/layout/vList2"/>
    <dgm:cxn modelId="{3B458C99-A309-40F9-AD61-9F3445F8810E}" type="presOf" srcId="{A172EA8E-FC1A-49DE-B4FC-0018F14934D0}" destId="{95A4E7A5-C7B1-4889-B30C-A2886392A783}" srcOrd="0" destOrd="0" presId="urn:microsoft.com/office/officeart/2005/8/layout/vList2"/>
    <dgm:cxn modelId="{7E5D6B93-126B-4CFB-A8C5-32A4A45CB99B}" type="presOf" srcId="{EBBB0767-8417-4A4F-9589-4418E175C3BF}" destId="{6BBA4A2F-D00E-4F88-9E23-69E54F6776EA}" srcOrd="0" destOrd="0" presId="urn:microsoft.com/office/officeart/2005/8/layout/vList2"/>
    <dgm:cxn modelId="{D581E82F-B7D3-4DF7-ABD2-4E0E67073716}" type="presOf" srcId="{42E0E28F-117B-44B2-A190-1F8203551826}" destId="{8D3497BF-465A-4F14-8FCA-ABCD85AE5CA2}" srcOrd="0" destOrd="0" presId="urn:microsoft.com/office/officeart/2005/8/layout/vList2"/>
    <dgm:cxn modelId="{D997E7F9-B83B-42A9-AA54-AC2EE17B8B95}" srcId="{5F4554F1-2BC6-43D0-B7E7-15678067DB8A}" destId="{EBBB0767-8417-4A4F-9589-4418E175C3BF}" srcOrd="4" destOrd="0" parTransId="{E72DE0F2-82C7-4575-B678-59F969760E50}" sibTransId="{1D3436A7-6402-40B8-B1ED-3CAE5007093E}"/>
    <dgm:cxn modelId="{56CBDB05-9F2C-43F0-8BCD-1AF9124882FA}" type="presOf" srcId="{EBB23DA7-92B7-41FD-B1C7-92A32BD4B4A7}" destId="{79FD04E1-27C2-4B14-810C-676F2F4FA4EE}" srcOrd="0" destOrd="0" presId="urn:microsoft.com/office/officeart/2005/8/layout/vList2"/>
    <dgm:cxn modelId="{E68F160F-D702-4C25-8C95-7C1F65081BE7}" srcId="{5F4554F1-2BC6-43D0-B7E7-15678067DB8A}" destId="{780ED7A8-B93B-4125-8823-F954B22331A3}" srcOrd="2" destOrd="0" parTransId="{AD92CEA0-CBFD-412B-ACD8-6CB345CC8048}" sibTransId="{0CCBCEAC-2D42-437B-A572-98FEEA6FB3C7}"/>
    <dgm:cxn modelId="{8DD7FFED-6242-4350-9CDC-B6F5B0316651}" type="presParOf" srcId="{082DB12D-0E70-41C8-90DF-75214F176C7B}" destId="{79FD04E1-27C2-4B14-810C-676F2F4FA4EE}" srcOrd="0" destOrd="0" presId="urn:microsoft.com/office/officeart/2005/8/layout/vList2"/>
    <dgm:cxn modelId="{8DABB91B-8AC4-4363-9A7F-31BDC657E0F6}" type="presParOf" srcId="{082DB12D-0E70-41C8-90DF-75214F176C7B}" destId="{38F73D45-666B-47E6-8311-133A72BEDB17}" srcOrd="1" destOrd="0" presId="urn:microsoft.com/office/officeart/2005/8/layout/vList2"/>
    <dgm:cxn modelId="{F31B5D6A-6A05-49CE-B553-AF91003AA933}" type="presParOf" srcId="{082DB12D-0E70-41C8-90DF-75214F176C7B}" destId="{95A4E7A5-C7B1-4889-B30C-A2886392A783}" srcOrd="2" destOrd="0" presId="urn:microsoft.com/office/officeart/2005/8/layout/vList2"/>
    <dgm:cxn modelId="{2AA1DA6F-3691-4715-94A2-34E87C40475B}" type="presParOf" srcId="{082DB12D-0E70-41C8-90DF-75214F176C7B}" destId="{96DAE348-4672-4F9E-A708-CB90AAD17AE8}" srcOrd="3" destOrd="0" presId="urn:microsoft.com/office/officeart/2005/8/layout/vList2"/>
    <dgm:cxn modelId="{978F984E-8BD2-4BC4-A6A2-9E8800E6B62B}" type="presParOf" srcId="{082DB12D-0E70-41C8-90DF-75214F176C7B}" destId="{A2B21756-0B79-499C-BEE1-05C82B3115A9}" srcOrd="4" destOrd="0" presId="urn:microsoft.com/office/officeart/2005/8/layout/vList2"/>
    <dgm:cxn modelId="{012D3956-0F55-47BE-9650-DEB8A428F13A}" type="presParOf" srcId="{082DB12D-0E70-41C8-90DF-75214F176C7B}" destId="{DBF694C7-1A6A-4078-9512-4555F711A11F}" srcOrd="5" destOrd="0" presId="urn:microsoft.com/office/officeart/2005/8/layout/vList2"/>
    <dgm:cxn modelId="{3C83C253-C181-4171-B3F7-764E39BB4850}" type="presParOf" srcId="{082DB12D-0E70-41C8-90DF-75214F176C7B}" destId="{8D3497BF-465A-4F14-8FCA-ABCD85AE5CA2}" srcOrd="6" destOrd="0" presId="urn:microsoft.com/office/officeart/2005/8/layout/vList2"/>
    <dgm:cxn modelId="{3E9BA686-A971-493A-A848-954129C91EA9}" type="presParOf" srcId="{082DB12D-0E70-41C8-90DF-75214F176C7B}" destId="{7F52C61F-F793-4137-9F9D-6772D32F86B2}" srcOrd="7" destOrd="0" presId="urn:microsoft.com/office/officeart/2005/8/layout/vList2"/>
    <dgm:cxn modelId="{25C2A61A-C55C-473A-9154-025763E64C66}" type="presParOf" srcId="{082DB12D-0E70-41C8-90DF-75214F176C7B}" destId="{6BBA4A2F-D00E-4F88-9E23-69E54F6776E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554F1-2BC6-43D0-B7E7-15678067DB8A}" type="doc">
      <dgm:prSet loTypeId="urn:microsoft.com/office/officeart/2005/8/layout/vList2" loCatId="list" qsTypeId="urn:microsoft.com/office/officeart/2005/8/quickstyle/simple1" qsCatId="simple" csTypeId="urn:microsoft.com/office/officeart/2005/8/colors/accent2_1" csCatId="accent2" phldr="1"/>
      <dgm:spPr/>
      <dgm:t>
        <a:bodyPr/>
        <a:lstStyle/>
        <a:p>
          <a:pPr rtl="1"/>
          <a:endParaRPr lang="ar-EG"/>
        </a:p>
      </dgm:t>
    </dgm:pt>
    <dgm:pt modelId="{189A1DD3-FA0F-43E7-847A-3635EB4D9575}">
      <dgm:prSet custT="1"/>
      <dgm:spPr/>
      <dgm:t>
        <a:bodyPr/>
        <a:lstStyle/>
        <a:p>
          <a:pPr rtl="0"/>
          <a:r>
            <a:rPr lang="en-US" sz="2400" b="1" u="sng" dirty="0" smtClean="0"/>
            <a:t>Space</a:t>
          </a:r>
          <a:r>
            <a:rPr lang="en-US" sz="2400" b="1" dirty="0" smtClean="0"/>
            <a:t> (intimate distance(1  1/2 feet ), personal  distance (1  ½  - 4 feet ),  social distances (4 -12 feet ) and public distances (&gt; 12feet ))</a:t>
          </a:r>
          <a:endParaRPr lang="ar-EG" sz="2400" b="1" dirty="0"/>
        </a:p>
      </dgm:t>
    </dgm:pt>
    <dgm:pt modelId="{D25B7074-A46E-4703-8AB9-DCC164C5A4C1}" type="parTrans" cxnId="{284EC34E-1595-4B43-A307-5A939A47A048}">
      <dgm:prSet/>
      <dgm:spPr/>
      <dgm:t>
        <a:bodyPr/>
        <a:lstStyle/>
        <a:p>
          <a:pPr rtl="1"/>
          <a:endParaRPr lang="ar-EG" sz="2800" b="1"/>
        </a:p>
      </dgm:t>
    </dgm:pt>
    <dgm:pt modelId="{822A670E-E524-4D74-8911-D59568483911}" type="sibTrans" cxnId="{284EC34E-1595-4B43-A307-5A939A47A048}">
      <dgm:prSet/>
      <dgm:spPr/>
      <dgm:t>
        <a:bodyPr/>
        <a:lstStyle/>
        <a:p>
          <a:pPr rtl="1"/>
          <a:endParaRPr lang="ar-EG" sz="2800" b="1"/>
        </a:p>
      </dgm:t>
    </dgm:pt>
    <dgm:pt modelId="{68D645F3-4B9E-4065-A06A-1A6061A0EFA1}">
      <dgm:prSet custT="1"/>
      <dgm:spPr/>
      <dgm:t>
        <a:bodyPr/>
        <a:lstStyle/>
        <a:p>
          <a:pPr rtl="0"/>
          <a:r>
            <a:rPr lang="en-US" sz="2400" b="1" u="sng" dirty="0" smtClean="0"/>
            <a:t>Environment</a:t>
          </a:r>
          <a:r>
            <a:rPr lang="en-US" sz="2400" b="1" dirty="0" smtClean="0"/>
            <a:t> (loud, poor lighting, odors, uncomfortable temperature)</a:t>
          </a:r>
          <a:endParaRPr lang="ar-EG" sz="2400" b="1" dirty="0"/>
        </a:p>
      </dgm:t>
    </dgm:pt>
    <dgm:pt modelId="{5814DB51-A81F-40F7-B99E-9ED594717365}" type="parTrans" cxnId="{3469BB61-24CA-4C34-9444-0961C99D806B}">
      <dgm:prSet/>
      <dgm:spPr/>
      <dgm:t>
        <a:bodyPr/>
        <a:lstStyle/>
        <a:p>
          <a:pPr rtl="1"/>
          <a:endParaRPr lang="ar-EG" sz="2800" b="1"/>
        </a:p>
      </dgm:t>
    </dgm:pt>
    <dgm:pt modelId="{993F43F4-2E9C-479D-8102-38607134EDD6}" type="sibTrans" cxnId="{3469BB61-24CA-4C34-9444-0961C99D806B}">
      <dgm:prSet/>
      <dgm:spPr/>
      <dgm:t>
        <a:bodyPr/>
        <a:lstStyle/>
        <a:p>
          <a:pPr rtl="1"/>
          <a:endParaRPr lang="ar-EG" sz="2800" b="1"/>
        </a:p>
      </dgm:t>
    </dgm:pt>
    <dgm:pt modelId="{E4356275-8FE6-4846-AB02-4DBF9057F361}">
      <dgm:prSet custT="1"/>
      <dgm:spPr/>
      <dgm:t>
        <a:bodyPr/>
        <a:lstStyle/>
        <a:p>
          <a:pPr rtl="0"/>
          <a:r>
            <a:rPr lang="en-US" sz="2400" b="1" u="sng" dirty="0" smtClean="0"/>
            <a:t>Time (Select </a:t>
          </a:r>
          <a:r>
            <a:rPr lang="en-US" sz="2400" b="1" u="sng" dirty="0" smtClean="0"/>
            <a:t>proper </a:t>
          </a:r>
          <a:r>
            <a:rPr lang="en-US" sz="2400" b="1" u="sng" dirty="0" smtClean="0"/>
            <a:t>time )</a:t>
          </a:r>
          <a:r>
            <a:rPr lang="en-US" sz="2400" b="1" dirty="0" smtClean="0"/>
            <a:t> </a:t>
          </a:r>
          <a:endParaRPr lang="ar-EG" sz="2400" b="1" dirty="0"/>
        </a:p>
      </dgm:t>
    </dgm:pt>
    <dgm:pt modelId="{ADD85CDF-0D50-4908-9A43-A89A00B3D92A}" type="parTrans" cxnId="{C9A404E2-BAB6-4D78-877E-62149F241A7C}">
      <dgm:prSet/>
      <dgm:spPr/>
      <dgm:t>
        <a:bodyPr/>
        <a:lstStyle/>
        <a:p>
          <a:pPr rtl="1"/>
          <a:endParaRPr lang="ar-EG" sz="2800" b="1"/>
        </a:p>
      </dgm:t>
    </dgm:pt>
    <dgm:pt modelId="{521BA912-8890-4E6A-82F9-2B369FDB12B6}" type="sibTrans" cxnId="{C9A404E2-BAB6-4D78-877E-62149F241A7C}">
      <dgm:prSet/>
      <dgm:spPr/>
      <dgm:t>
        <a:bodyPr/>
        <a:lstStyle/>
        <a:p>
          <a:pPr rtl="1"/>
          <a:endParaRPr lang="ar-EG" sz="2800" b="1"/>
        </a:p>
      </dgm:t>
    </dgm:pt>
    <dgm:pt modelId="{082DB12D-0E70-41C8-90DF-75214F176C7B}" type="pres">
      <dgm:prSet presAssocID="{5F4554F1-2BC6-43D0-B7E7-15678067DB8A}" presName="linear" presStyleCnt="0">
        <dgm:presLayoutVars>
          <dgm:animLvl val="lvl"/>
          <dgm:resizeHandles val="exact"/>
        </dgm:presLayoutVars>
      </dgm:prSet>
      <dgm:spPr/>
      <dgm:t>
        <a:bodyPr/>
        <a:lstStyle/>
        <a:p>
          <a:pPr rtl="1"/>
          <a:endParaRPr lang="ar-EG"/>
        </a:p>
      </dgm:t>
    </dgm:pt>
    <dgm:pt modelId="{B163FE94-ED3D-4EC3-9108-81A9A084B7B5}" type="pres">
      <dgm:prSet presAssocID="{189A1DD3-FA0F-43E7-847A-3635EB4D9575}" presName="parentText" presStyleLbl="node1" presStyleIdx="0" presStyleCnt="3">
        <dgm:presLayoutVars>
          <dgm:chMax val="0"/>
          <dgm:bulletEnabled val="1"/>
        </dgm:presLayoutVars>
      </dgm:prSet>
      <dgm:spPr/>
      <dgm:t>
        <a:bodyPr/>
        <a:lstStyle/>
        <a:p>
          <a:pPr rtl="1"/>
          <a:endParaRPr lang="ar-EG"/>
        </a:p>
      </dgm:t>
    </dgm:pt>
    <dgm:pt modelId="{F4DC461C-E13F-40A8-9077-A75DA0471508}" type="pres">
      <dgm:prSet presAssocID="{822A670E-E524-4D74-8911-D59568483911}" presName="spacer" presStyleCnt="0"/>
      <dgm:spPr/>
    </dgm:pt>
    <dgm:pt modelId="{42109179-85EC-4FD1-BB01-69C66368F625}" type="pres">
      <dgm:prSet presAssocID="{68D645F3-4B9E-4065-A06A-1A6061A0EFA1}" presName="parentText" presStyleLbl="node1" presStyleIdx="1" presStyleCnt="3">
        <dgm:presLayoutVars>
          <dgm:chMax val="0"/>
          <dgm:bulletEnabled val="1"/>
        </dgm:presLayoutVars>
      </dgm:prSet>
      <dgm:spPr/>
      <dgm:t>
        <a:bodyPr/>
        <a:lstStyle/>
        <a:p>
          <a:pPr rtl="1"/>
          <a:endParaRPr lang="ar-EG"/>
        </a:p>
      </dgm:t>
    </dgm:pt>
    <dgm:pt modelId="{FCD2610E-CF75-462D-9D0C-90433A2DE103}" type="pres">
      <dgm:prSet presAssocID="{993F43F4-2E9C-479D-8102-38607134EDD6}" presName="spacer" presStyleCnt="0"/>
      <dgm:spPr/>
    </dgm:pt>
    <dgm:pt modelId="{89F574A4-B995-4923-B8EC-AFE91983D25C}" type="pres">
      <dgm:prSet presAssocID="{E4356275-8FE6-4846-AB02-4DBF9057F361}" presName="parentText" presStyleLbl="node1" presStyleIdx="2" presStyleCnt="3" custScaleY="90519">
        <dgm:presLayoutVars>
          <dgm:chMax val="0"/>
          <dgm:bulletEnabled val="1"/>
        </dgm:presLayoutVars>
      </dgm:prSet>
      <dgm:spPr/>
      <dgm:t>
        <a:bodyPr/>
        <a:lstStyle/>
        <a:p>
          <a:pPr rtl="1"/>
          <a:endParaRPr lang="ar-EG"/>
        </a:p>
      </dgm:t>
    </dgm:pt>
  </dgm:ptLst>
  <dgm:cxnLst>
    <dgm:cxn modelId="{DF9A6F11-1B16-46E3-8DC0-DF778D73F1C4}" type="presOf" srcId="{E4356275-8FE6-4846-AB02-4DBF9057F361}" destId="{89F574A4-B995-4923-B8EC-AFE91983D25C}" srcOrd="0" destOrd="0" presId="urn:microsoft.com/office/officeart/2005/8/layout/vList2"/>
    <dgm:cxn modelId="{C9A404E2-BAB6-4D78-877E-62149F241A7C}" srcId="{5F4554F1-2BC6-43D0-B7E7-15678067DB8A}" destId="{E4356275-8FE6-4846-AB02-4DBF9057F361}" srcOrd="2" destOrd="0" parTransId="{ADD85CDF-0D50-4908-9A43-A89A00B3D92A}" sibTransId="{521BA912-8890-4E6A-82F9-2B369FDB12B6}"/>
    <dgm:cxn modelId="{282CB94A-EDDD-482F-AACC-E68E4CC8E8ED}" type="presOf" srcId="{5F4554F1-2BC6-43D0-B7E7-15678067DB8A}" destId="{082DB12D-0E70-41C8-90DF-75214F176C7B}" srcOrd="0" destOrd="0" presId="urn:microsoft.com/office/officeart/2005/8/layout/vList2"/>
    <dgm:cxn modelId="{866DE0F9-5953-4BDB-8C1F-60A884C8586E}" type="presOf" srcId="{68D645F3-4B9E-4065-A06A-1A6061A0EFA1}" destId="{42109179-85EC-4FD1-BB01-69C66368F625}" srcOrd="0" destOrd="0" presId="urn:microsoft.com/office/officeart/2005/8/layout/vList2"/>
    <dgm:cxn modelId="{3469BB61-24CA-4C34-9444-0961C99D806B}" srcId="{5F4554F1-2BC6-43D0-B7E7-15678067DB8A}" destId="{68D645F3-4B9E-4065-A06A-1A6061A0EFA1}" srcOrd="1" destOrd="0" parTransId="{5814DB51-A81F-40F7-B99E-9ED594717365}" sibTransId="{993F43F4-2E9C-479D-8102-38607134EDD6}"/>
    <dgm:cxn modelId="{C3102D57-604A-4073-989C-6FE4FFBFC5FC}" type="presOf" srcId="{189A1DD3-FA0F-43E7-847A-3635EB4D9575}" destId="{B163FE94-ED3D-4EC3-9108-81A9A084B7B5}" srcOrd="0" destOrd="0" presId="urn:microsoft.com/office/officeart/2005/8/layout/vList2"/>
    <dgm:cxn modelId="{284EC34E-1595-4B43-A307-5A939A47A048}" srcId="{5F4554F1-2BC6-43D0-B7E7-15678067DB8A}" destId="{189A1DD3-FA0F-43E7-847A-3635EB4D9575}" srcOrd="0" destOrd="0" parTransId="{D25B7074-A46E-4703-8AB9-DCC164C5A4C1}" sibTransId="{822A670E-E524-4D74-8911-D59568483911}"/>
    <dgm:cxn modelId="{EC4C6AA9-8A94-4A04-B4B9-34AECA7F6F53}" type="presParOf" srcId="{082DB12D-0E70-41C8-90DF-75214F176C7B}" destId="{B163FE94-ED3D-4EC3-9108-81A9A084B7B5}" srcOrd="0" destOrd="0" presId="urn:microsoft.com/office/officeart/2005/8/layout/vList2"/>
    <dgm:cxn modelId="{60D7B726-05DD-4E50-B27B-B8E0C88DF4D6}" type="presParOf" srcId="{082DB12D-0E70-41C8-90DF-75214F176C7B}" destId="{F4DC461C-E13F-40A8-9077-A75DA0471508}" srcOrd="1" destOrd="0" presId="urn:microsoft.com/office/officeart/2005/8/layout/vList2"/>
    <dgm:cxn modelId="{92D29BD6-AA31-4FE3-986F-DA8A475173FF}" type="presParOf" srcId="{082DB12D-0E70-41C8-90DF-75214F176C7B}" destId="{42109179-85EC-4FD1-BB01-69C66368F625}" srcOrd="2" destOrd="0" presId="urn:microsoft.com/office/officeart/2005/8/layout/vList2"/>
    <dgm:cxn modelId="{BCDF8420-3D97-41A5-A658-DBB9009EF060}" type="presParOf" srcId="{082DB12D-0E70-41C8-90DF-75214F176C7B}" destId="{FCD2610E-CF75-462D-9D0C-90433A2DE103}" srcOrd="3" destOrd="0" presId="urn:microsoft.com/office/officeart/2005/8/layout/vList2"/>
    <dgm:cxn modelId="{3186C0FD-07A1-4372-B10E-1C70B42193AC}" type="presParOf" srcId="{082DB12D-0E70-41C8-90DF-75214F176C7B}" destId="{89F574A4-B995-4923-B8EC-AFE91983D25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D3C33-EF9B-44E2-AFD2-7CE8824B51BC}">
      <dsp:nvSpPr>
        <dsp:cNvPr id="0" name=""/>
        <dsp:cNvSpPr/>
      </dsp:nvSpPr>
      <dsp:spPr>
        <a:xfrm>
          <a:off x="0" y="88760"/>
          <a:ext cx="8458200" cy="15277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1. </a:t>
          </a:r>
          <a:r>
            <a:rPr lang="en-US" sz="2900" b="1" kern="1200" dirty="0" smtClean="0"/>
            <a:t>Managerial efficiency</a:t>
          </a:r>
          <a:r>
            <a:rPr lang="en-US" sz="2900" kern="1200" dirty="0" smtClean="0"/>
            <a:t>: </a:t>
          </a:r>
        </a:p>
        <a:p>
          <a:pPr lvl="0" algn="l" defTabSz="1289050" rtl="0">
            <a:lnSpc>
              <a:spcPct val="90000"/>
            </a:lnSpc>
            <a:spcBef>
              <a:spcPct val="0"/>
            </a:spcBef>
            <a:spcAft>
              <a:spcPct val="35000"/>
            </a:spcAft>
          </a:pPr>
          <a:r>
            <a:rPr lang="en-US" sz="2900" kern="1200" dirty="0" smtClean="0"/>
            <a:t>Communication helps in smooth operation of management. </a:t>
          </a:r>
          <a:endParaRPr lang="ar-EG" sz="2900" kern="1200" dirty="0"/>
        </a:p>
      </dsp:txBody>
      <dsp:txXfrm>
        <a:off x="74580" y="163340"/>
        <a:ext cx="8309040" cy="1378620"/>
      </dsp:txXfrm>
    </dsp:sp>
    <dsp:sp modelId="{9C8B1CEC-367C-4234-98A6-912D6A2D5E65}">
      <dsp:nvSpPr>
        <dsp:cNvPr id="0" name=""/>
        <dsp:cNvSpPr/>
      </dsp:nvSpPr>
      <dsp:spPr>
        <a:xfrm>
          <a:off x="0" y="1775764"/>
          <a:ext cx="8458200" cy="1735925"/>
        </a:xfrm>
        <a:prstGeom prst="roundRect">
          <a:avLst/>
        </a:prstGeom>
        <a:gradFill rotWithShape="0">
          <a:gsLst>
            <a:gs pos="0">
              <a:schemeClr val="accent5">
                <a:hueOff val="5319050"/>
                <a:satOff val="-230"/>
                <a:lumOff val="-10491"/>
                <a:alphaOff val="0"/>
                <a:tint val="50000"/>
                <a:satMod val="300000"/>
              </a:schemeClr>
            </a:gs>
            <a:gs pos="35000">
              <a:schemeClr val="accent5">
                <a:hueOff val="5319050"/>
                <a:satOff val="-230"/>
                <a:lumOff val="-10491"/>
                <a:alphaOff val="0"/>
                <a:tint val="37000"/>
                <a:satMod val="300000"/>
              </a:schemeClr>
            </a:gs>
            <a:gs pos="100000">
              <a:schemeClr val="accent5">
                <a:hueOff val="5319050"/>
                <a:satOff val="-230"/>
                <a:lumOff val="-10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2. </a:t>
          </a:r>
          <a:r>
            <a:rPr lang="en-US" sz="2500" b="1" kern="1200" dirty="0" smtClean="0"/>
            <a:t>Enhance morale and relations</a:t>
          </a:r>
          <a:r>
            <a:rPr lang="en-US" sz="2500" kern="1200" dirty="0" smtClean="0"/>
            <a:t>: </a:t>
          </a:r>
        </a:p>
        <a:p>
          <a:pPr lvl="0" algn="l" defTabSz="1111250" rtl="0">
            <a:lnSpc>
              <a:spcPct val="90000"/>
            </a:lnSpc>
            <a:spcBef>
              <a:spcPct val="0"/>
            </a:spcBef>
            <a:spcAft>
              <a:spcPct val="35000"/>
            </a:spcAft>
          </a:pPr>
          <a:r>
            <a:rPr lang="en-US" sz="2500" kern="1200" dirty="0" smtClean="0"/>
            <a:t> It helps to build the employees morale and relations between management and employees.</a:t>
          </a:r>
          <a:endParaRPr lang="ar-EG" sz="2500" kern="1200" dirty="0"/>
        </a:p>
      </dsp:txBody>
      <dsp:txXfrm>
        <a:off x="84741" y="1860505"/>
        <a:ext cx="8288718" cy="1566443"/>
      </dsp:txXfrm>
    </dsp:sp>
    <dsp:sp modelId="{4879CFCE-BAC6-45FE-B81A-38E17076BD43}">
      <dsp:nvSpPr>
        <dsp:cNvPr id="0" name=""/>
        <dsp:cNvSpPr/>
      </dsp:nvSpPr>
      <dsp:spPr>
        <a:xfrm>
          <a:off x="0" y="3598920"/>
          <a:ext cx="8458200" cy="1430279"/>
        </a:xfrm>
        <a:prstGeom prst="roundRect">
          <a:avLst/>
        </a:prstGeom>
        <a:gradFill rotWithShape="0">
          <a:gsLst>
            <a:gs pos="0">
              <a:schemeClr val="accent5">
                <a:hueOff val="10638100"/>
                <a:satOff val="-460"/>
                <a:lumOff val="-20981"/>
                <a:alphaOff val="0"/>
                <a:tint val="50000"/>
                <a:satMod val="300000"/>
              </a:schemeClr>
            </a:gs>
            <a:gs pos="35000">
              <a:schemeClr val="accent5">
                <a:hueOff val="10638100"/>
                <a:satOff val="-460"/>
                <a:lumOff val="-20981"/>
                <a:alphaOff val="0"/>
                <a:tint val="37000"/>
                <a:satMod val="300000"/>
              </a:schemeClr>
            </a:gs>
            <a:gs pos="100000">
              <a:schemeClr val="accent5">
                <a:hueOff val="10638100"/>
                <a:satOff val="-460"/>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3. </a:t>
          </a:r>
          <a:r>
            <a:rPr lang="en-US" sz="2500" b="1" kern="1200" dirty="0" smtClean="0"/>
            <a:t>Effective leadership</a:t>
          </a:r>
          <a:r>
            <a:rPr lang="en-US" sz="2500" kern="1200" dirty="0" smtClean="0"/>
            <a:t>: </a:t>
          </a:r>
        </a:p>
        <a:p>
          <a:pPr lvl="0" algn="l" defTabSz="1111250" rtl="0">
            <a:lnSpc>
              <a:spcPct val="90000"/>
            </a:lnSpc>
            <a:spcBef>
              <a:spcPct val="0"/>
            </a:spcBef>
            <a:spcAft>
              <a:spcPct val="35000"/>
            </a:spcAft>
          </a:pPr>
          <a:r>
            <a:rPr lang="en-US" sz="2500" kern="1200" dirty="0" smtClean="0"/>
            <a:t>Effective leadership depends upon effective communication.   </a:t>
          </a:r>
          <a:endParaRPr lang="ar-EG" sz="2500" kern="1200" dirty="0"/>
        </a:p>
      </dsp:txBody>
      <dsp:txXfrm>
        <a:off x="69820" y="3668740"/>
        <a:ext cx="8318560" cy="1290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2861-A571-4D9F-8EFA-36EC5E73BE2A}">
      <dsp:nvSpPr>
        <dsp:cNvPr id="0" name=""/>
        <dsp:cNvSpPr/>
      </dsp:nvSpPr>
      <dsp:spPr>
        <a:xfrm>
          <a:off x="0" y="357551"/>
          <a:ext cx="8458200" cy="122216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4. </a:t>
          </a:r>
          <a:r>
            <a:rPr lang="en-US" sz="2400" b="1" kern="1200" dirty="0" smtClean="0"/>
            <a:t>Mutual trust and confidence</a:t>
          </a:r>
          <a:r>
            <a:rPr lang="en-US" sz="2400" kern="1200" dirty="0" smtClean="0"/>
            <a:t>: </a:t>
          </a:r>
        </a:p>
        <a:p>
          <a:pPr lvl="0" algn="just" defTabSz="1066800" rtl="0">
            <a:lnSpc>
              <a:spcPct val="90000"/>
            </a:lnSpc>
            <a:spcBef>
              <a:spcPct val="0"/>
            </a:spcBef>
            <a:spcAft>
              <a:spcPct val="35000"/>
            </a:spcAft>
          </a:pPr>
          <a:r>
            <a:rPr lang="en-US" sz="2400" kern="1200" dirty="0" smtClean="0"/>
            <a:t>Mutual trust and confidence is necessary for effective movement of organization. </a:t>
          </a:r>
          <a:endParaRPr lang="ar-EG" sz="2400" kern="1200" dirty="0"/>
        </a:p>
      </dsp:txBody>
      <dsp:txXfrm>
        <a:off x="59661" y="417212"/>
        <a:ext cx="8338878" cy="1102841"/>
      </dsp:txXfrm>
    </dsp:sp>
    <dsp:sp modelId="{98155052-1EFC-48FE-B9FC-7DDE607593DE}">
      <dsp:nvSpPr>
        <dsp:cNvPr id="0" name=""/>
        <dsp:cNvSpPr/>
      </dsp:nvSpPr>
      <dsp:spPr>
        <a:xfrm>
          <a:off x="0" y="1664457"/>
          <a:ext cx="8458200" cy="1650647"/>
        </a:xfrm>
        <a:prstGeom prst="roundRect">
          <a:avLst/>
        </a:prstGeom>
        <a:gradFill rotWithShape="0">
          <a:gsLst>
            <a:gs pos="0">
              <a:schemeClr val="accent5">
                <a:hueOff val="5319050"/>
                <a:satOff val="-230"/>
                <a:lumOff val="-10491"/>
                <a:alphaOff val="0"/>
                <a:tint val="50000"/>
                <a:satMod val="300000"/>
              </a:schemeClr>
            </a:gs>
            <a:gs pos="35000">
              <a:schemeClr val="accent5">
                <a:hueOff val="5319050"/>
                <a:satOff val="-230"/>
                <a:lumOff val="-10491"/>
                <a:alphaOff val="0"/>
                <a:tint val="37000"/>
                <a:satMod val="300000"/>
              </a:schemeClr>
            </a:gs>
            <a:gs pos="100000">
              <a:schemeClr val="accent5">
                <a:hueOff val="5319050"/>
                <a:satOff val="-230"/>
                <a:lumOff val="-10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smtClean="0"/>
            <a:t>5. </a:t>
          </a:r>
          <a:r>
            <a:rPr lang="en-US" sz="2400" b="1" kern="1200" dirty="0" smtClean="0"/>
            <a:t>Better decision</a:t>
          </a:r>
          <a:r>
            <a:rPr lang="en-US" sz="2400" kern="1200" dirty="0" smtClean="0"/>
            <a:t>: </a:t>
          </a:r>
        </a:p>
        <a:p>
          <a:pPr lvl="0" algn="just" defTabSz="1066800" rtl="0">
            <a:lnSpc>
              <a:spcPct val="90000"/>
            </a:lnSpc>
            <a:spcBef>
              <a:spcPct val="0"/>
            </a:spcBef>
            <a:spcAft>
              <a:spcPct val="35000"/>
            </a:spcAft>
          </a:pPr>
          <a:r>
            <a:rPr lang="en-US" sz="2400" kern="1200" dirty="0" smtClean="0"/>
            <a:t>The success of organization can be measured in better decision. When the information, data and other fact are not effectively communicated, it obstruct the decision making. </a:t>
          </a:r>
          <a:endParaRPr lang="ar-EG" sz="2400" kern="1200" dirty="0"/>
        </a:p>
      </dsp:txBody>
      <dsp:txXfrm>
        <a:off x="80578" y="1745035"/>
        <a:ext cx="8297044" cy="1489491"/>
      </dsp:txXfrm>
    </dsp:sp>
    <dsp:sp modelId="{F6C95B43-2E60-46F3-99B1-9A69757022ED}">
      <dsp:nvSpPr>
        <dsp:cNvPr id="0" name=""/>
        <dsp:cNvSpPr/>
      </dsp:nvSpPr>
      <dsp:spPr>
        <a:xfrm>
          <a:off x="0" y="3429000"/>
          <a:ext cx="8458200" cy="1693833"/>
        </a:xfrm>
        <a:prstGeom prst="roundRect">
          <a:avLst/>
        </a:prstGeom>
        <a:gradFill rotWithShape="0">
          <a:gsLst>
            <a:gs pos="0">
              <a:schemeClr val="accent5">
                <a:hueOff val="10638100"/>
                <a:satOff val="-460"/>
                <a:lumOff val="-20981"/>
                <a:alphaOff val="0"/>
                <a:tint val="50000"/>
                <a:satMod val="300000"/>
              </a:schemeClr>
            </a:gs>
            <a:gs pos="35000">
              <a:schemeClr val="accent5">
                <a:hueOff val="10638100"/>
                <a:satOff val="-460"/>
                <a:lumOff val="-20981"/>
                <a:alphaOff val="0"/>
                <a:tint val="37000"/>
                <a:satMod val="300000"/>
              </a:schemeClr>
            </a:gs>
            <a:gs pos="100000">
              <a:schemeClr val="accent5">
                <a:hueOff val="10638100"/>
                <a:satOff val="-460"/>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smtClean="0"/>
            <a:t>6. </a:t>
          </a:r>
          <a:r>
            <a:rPr lang="en-US" sz="2400" b="1" kern="1200" dirty="0" smtClean="0"/>
            <a:t>Staffing</a:t>
          </a:r>
          <a:r>
            <a:rPr lang="en-US" sz="2400" kern="1200" dirty="0" smtClean="0"/>
            <a:t>:</a:t>
          </a:r>
        </a:p>
        <a:p>
          <a:pPr lvl="0" algn="just" defTabSz="1066800" rtl="0">
            <a:lnSpc>
              <a:spcPct val="90000"/>
            </a:lnSpc>
            <a:spcBef>
              <a:spcPct val="0"/>
            </a:spcBef>
            <a:spcAft>
              <a:spcPct val="35000"/>
            </a:spcAft>
          </a:pPr>
          <a:r>
            <a:rPr lang="en-US" sz="2400" kern="1200" dirty="0" smtClean="0"/>
            <a:t> When the information are correctly communicates in time, it helps in the function of selection, employment, promotion and transfer.</a:t>
          </a:r>
          <a:endParaRPr lang="ar-EG" sz="2400" kern="1200" dirty="0"/>
        </a:p>
      </dsp:txBody>
      <dsp:txXfrm>
        <a:off x="82686" y="3511686"/>
        <a:ext cx="8292828" cy="1528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D04E1-27C2-4B14-810C-676F2F4FA4EE}">
      <dsp:nvSpPr>
        <dsp:cNvPr id="0" name=""/>
        <dsp:cNvSpPr/>
      </dsp:nvSpPr>
      <dsp:spPr>
        <a:xfrm>
          <a:off x="0" y="1165"/>
          <a:ext cx="8702040" cy="10407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Developmental </a:t>
          </a:r>
          <a:r>
            <a:rPr lang="en-US" sz="2400" b="0" u="none" kern="1200" dirty="0" smtClean="0"/>
            <a:t>  (related to  speech ,language and communication) </a:t>
          </a:r>
          <a:endParaRPr lang="ar-EG" sz="2400" b="0" u="none" kern="1200" dirty="0"/>
        </a:p>
      </dsp:txBody>
      <dsp:txXfrm>
        <a:off x="50806" y="51971"/>
        <a:ext cx="8600428" cy="939155"/>
      </dsp:txXfrm>
    </dsp:sp>
    <dsp:sp modelId="{95A4E7A5-C7B1-4889-B30C-A2886392A783}">
      <dsp:nvSpPr>
        <dsp:cNvPr id="0" name=""/>
        <dsp:cNvSpPr/>
      </dsp:nvSpPr>
      <dsp:spPr>
        <a:xfrm>
          <a:off x="0" y="1056135"/>
          <a:ext cx="8702040" cy="10407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Gender</a:t>
          </a:r>
          <a:r>
            <a:rPr lang="en-US" sz="2400" b="1" kern="1200" dirty="0" smtClean="0"/>
            <a:t> </a:t>
          </a:r>
          <a:r>
            <a:rPr lang="en-US" sz="2400" b="0" kern="1200" dirty="0" smtClean="0"/>
            <a:t>( speakers and listeners  behaviors are affected by sex-linked differences )</a:t>
          </a:r>
          <a:endParaRPr lang="ar-EG" sz="2400" b="0" kern="1200" dirty="0"/>
        </a:p>
      </dsp:txBody>
      <dsp:txXfrm>
        <a:off x="50806" y="1106941"/>
        <a:ext cx="8600428" cy="939155"/>
      </dsp:txXfrm>
    </dsp:sp>
    <dsp:sp modelId="{A2B21756-0B79-499C-BEE1-05C82B3115A9}">
      <dsp:nvSpPr>
        <dsp:cNvPr id="0" name=""/>
        <dsp:cNvSpPr/>
      </dsp:nvSpPr>
      <dsp:spPr>
        <a:xfrm>
          <a:off x="0" y="2111105"/>
          <a:ext cx="8702040" cy="10407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Role and relationships </a:t>
          </a:r>
          <a:r>
            <a:rPr lang="en-US" sz="2400" b="0" kern="1200" dirty="0" smtClean="0"/>
            <a:t>( communication is more effective when person aware of his/her roles in a relationship).</a:t>
          </a:r>
          <a:endParaRPr lang="ar-EG" sz="2400" b="0" kern="1200" dirty="0"/>
        </a:p>
      </dsp:txBody>
      <dsp:txXfrm>
        <a:off x="50806" y="2161911"/>
        <a:ext cx="8600428" cy="939155"/>
      </dsp:txXfrm>
    </dsp:sp>
    <dsp:sp modelId="{8D3497BF-465A-4F14-8FCA-ABCD85AE5CA2}">
      <dsp:nvSpPr>
        <dsp:cNvPr id="0" name=""/>
        <dsp:cNvSpPr/>
      </dsp:nvSpPr>
      <dsp:spPr>
        <a:xfrm>
          <a:off x="0" y="3166076"/>
          <a:ext cx="8702040" cy="10407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Social cultural background </a:t>
          </a:r>
          <a:r>
            <a:rPr lang="en-US" sz="2400" b="0" kern="1200" dirty="0" smtClean="0"/>
            <a:t>( as  language  , value and attitude reflect culture origin. The influence of culture set limits for way people act and communicate) </a:t>
          </a:r>
          <a:endParaRPr lang="ar-EG" sz="2400" b="0" kern="1200" dirty="0"/>
        </a:p>
      </dsp:txBody>
      <dsp:txXfrm>
        <a:off x="50806" y="3216882"/>
        <a:ext cx="8600428" cy="939155"/>
      </dsp:txXfrm>
    </dsp:sp>
    <dsp:sp modelId="{6BBA4A2F-D00E-4F88-9E23-69E54F6776EA}">
      <dsp:nvSpPr>
        <dsp:cNvPr id="0" name=""/>
        <dsp:cNvSpPr/>
      </dsp:nvSpPr>
      <dsp:spPr>
        <a:xfrm>
          <a:off x="0" y="4222211"/>
          <a:ext cx="8702040" cy="10407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Value and </a:t>
          </a:r>
          <a:r>
            <a:rPr lang="en-US" sz="2400" b="1" u="sng" kern="1200" dirty="0" smtClean="0"/>
            <a:t>perception </a:t>
          </a:r>
          <a:r>
            <a:rPr lang="en-US" sz="2400" b="0" kern="1200" dirty="0" smtClean="0"/>
            <a:t>(each person understand the event differently)</a:t>
          </a:r>
          <a:endParaRPr lang="ar-EG" sz="2400" b="0" kern="1200" dirty="0"/>
        </a:p>
      </dsp:txBody>
      <dsp:txXfrm>
        <a:off x="50806" y="4273017"/>
        <a:ext cx="8600428" cy="939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3FE94-ED3D-4EC3-9108-81A9A084B7B5}">
      <dsp:nvSpPr>
        <dsp:cNvPr id="0" name=""/>
        <dsp:cNvSpPr/>
      </dsp:nvSpPr>
      <dsp:spPr>
        <a:xfrm>
          <a:off x="0" y="484376"/>
          <a:ext cx="8686800" cy="12548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Space</a:t>
          </a:r>
          <a:r>
            <a:rPr lang="en-US" sz="2400" b="1" kern="1200" dirty="0" smtClean="0"/>
            <a:t> (intimate distance(1  1/2 feet ), personal  distance (1  ½  - 4 feet ),  social distances (4 -12 feet ) and public distances (&gt; 12feet ))</a:t>
          </a:r>
          <a:endParaRPr lang="ar-EG" sz="2400" b="1" kern="1200" dirty="0"/>
        </a:p>
      </dsp:txBody>
      <dsp:txXfrm>
        <a:off x="61256" y="545632"/>
        <a:ext cx="8564288" cy="1132313"/>
      </dsp:txXfrm>
    </dsp:sp>
    <dsp:sp modelId="{42109179-85EC-4FD1-BB01-69C66368F625}">
      <dsp:nvSpPr>
        <dsp:cNvPr id="0" name=""/>
        <dsp:cNvSpPr/>
      </dsp:nvSpPr>
      <dsp:spPr>
        <a:xfrm>
          <a:off x="0" y="1926401"/>
          <a:ext cx="8686800" cy="12548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Environment</a:t>
          </a:r>
          <a:r>
            <a:rPr lang="en-US" sz="2400" b="1" kern="1200" dirty="0" smtClean="0"/>
            <a:t> (loud, poor lighting, odors, uncomfortable temperature)</a:t>
          </a:r>
          <a:endParaRPr lang="ar-EG" sz="2400" b="1" kern="1200" dirty="0"/>
        </a:p>
      </dsp:txBody>
      <dsp:txXfrm>
        <a:off x="61256" y="1987657"/>
        <a:ext cx="8564288" cy="1132313"/>
      </dsp:txXfrm>
    </dsp:sp>
    <dsp:sp modelId="{89F574A4-B995-4923-B8EC-AFE91983D25C}">
      <dsp:nvSpPr>
        <dsp:cNvPr id="0" name=""/>
        <dsp:cNvSpPr/>
      </dsp:nvSpPr>
      <dsp:spPr>
        <a:xfrm>
          <a:off x="0" y="3368426"/>
          <a:ext cx="8686800" cy="113585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sng" kern="1200" dirty="0" smtClean="0"/>
            <a:t>Time (Select </a:t>
          </a:r>
          <a:r>
            <a:rPr lang="en-US" sz="2400" b="1" u="sng" kern="1200" dirty="0" smtClean="0"/>
            <a:t>proper </a:t>
          </a:r>
          <a:r>
            <a:rPr lang="en-US" sz="2400" b="1" u="sng" kern="1200" dirty="0" smtClean="0"/>
            <a:t>time )</a:t>
          </a:r>
          <a:r>
            <a:rPr lang="en-US" sz="2400" b="1" kern="1200" dirty="0" smtClean="0"/>
            <a:t> </a:t>
          </a:r>
          <a:endParaRPr lang="ar-EG" sz="2400" b="1" kern="1200" dirty="0"/>
        </a:p>
      </dsp:txBody>
      <dsp:txXfrm>
        <a:off x="55448" y="3423874"/>
        <a:ext cx="8575904" cy="10249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27E00A-DEDF-4CD5-BDCA-D8B6DF63B497}" type="datetimeFigureOut">
              <a:rPr lang="ar-EG" smtClean="0"/>
              <a:t>02/06/1438</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557983-5056-4A75-AC2D-817CD5A96A10}" type="slidenum">
              <a:rPr lang="ar-EG" smtClean="0"/>
              <a:t>‹#›</a:t>
            </a:fld>
            <a:endParaRPr lang="ar-EG"/>
          </a:p>
        </p:txBody>
      </p:sp>
    </p:spTree>
    <p:extLst>
      <p:ext uri="{BB962C8B-B14F-4D97-AF65-F5344CB8AC3E}">
        <p14:creationId xmlns:p14="http://schemas.microsoft.com/office/powerpoint/2010/main" val="8696860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8EF9AAD3-31B3-4AD6-B0BC-8AD20A9858B4}"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8EF9AAD3-31B3-4AD6-B0BC-8AD20A9858B4}"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8EF9AAD3-31B3-4AD6-B0BC-8AD20A9858B4}"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8EF9AAD3-31B3-4AD6-B0BC-8AD20A9858B4}"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A18D9B87-3444-4245-BA9A-4DFAA687D4E2}"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8EF9AAD3-31B3-4AD6-B0BC-8AD20A9858B4}"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0BDD4956-6C65-45D3-A755-FE74C8B0C069}"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7B43E1BF-3AC5-4079-A114-E8BDB38FB6C1}"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2711286F-9A92-40C2-98BE-D1BF6ECC9043}"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fld id="{2710A931-4E5F-41B6-BE06-9EFD52B11076}"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0BDD4956-6C65-45D3-A755-FE74C8B0C069}"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a:lstStyle/>
          <a:p>
            <a:endParaRPr lang="en-US" dirty="0" smtClean="0">
              <a:cs typeface="Arial" pitchFamily="34" charset="0"/>
            </a:endParaRPr>
          </a:p>
        </p:txBody>
      </p:sp>
      <p:sp>
        <p:nvSpPr>
          <p:cNvPr id="2" name="Date Placeholder 1"/>
          <p:cNvSpPr>
            <a:spLocks noGrp="1"/>
          </p:cNvSpPr>
          <p:nvPr>
            <p:ph type="dt" idx="10"/>
          </p:nvPr>
        </p:nvSpPr>
        <p:spPr/>
        <p:txBody>
          <a:bodyPr/>
          <a:lstStyle/>
          <a:p>
            <a:fld id="{665320C4-F593-427F-9AE0-F02AF6275F15}" type="datetime5">
              <a:rPr lang="en-US" smtClean="0">
                <a:solidFill>
                  <a:prstClr val="black"/>
                </a:solidFill>
              </a:rPr>
              <a:pPr/>
              <a:t>28-Feb-17</a:t>
            </a:fld>
            <a:endParaRPr lang="en-US" dirty="0">
              <a:solidFill>
                <a:prstClr val="black"/>
              </a:solidFill>
            </a:endParaRPr>
          </a:p>
        </p:txBody>
      </p:sp>
      <p:sp>
        <p:nvSpPr>
          <p:cNvPr id="3" name="Header Placeholder 2"/>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0530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341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730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265007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300295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09197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2DC5E3-3E1C-491A-AC6A-1BCCE03250F0}"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6230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BB1CD-731D-474D-A935-4E90A743F46F}"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4919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8B712C-A44E-48E5-ACF3-886C239245EA}"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3730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AA93CE-ABCA-4579-9214-0B65B23847D2}"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6251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8C9311-64F7-4690-8817-6671FC5DE7B4}"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8034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FF2A97-D6DA-4416-A904-1CEF51C34593}"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718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875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D2FE13-3A75-4BAF-8A5E-4C77B0B1A4FA}"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318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A7FDDC-1092-4B58-8A8E-2B9CFE6C80C9}"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5101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886E0C-F6D9-45E8-94DB-5D102E643EFB}"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899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427F59-07F2-4FB9-9398-4AF09561F8A2}"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5006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50EB5E-DC16-4F8D-950A-DAFCE8653895}"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1759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4922395C-8104-4FFA-9373-A27450315DE2}" type="slidenum">
              <a:rPr lang="ar-SA">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478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1375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2721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873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8625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70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62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34410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363" rtl="1"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r" defTabSz="914363" rtl="1"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r" defTabSz="914363" rtl="1"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r" defTabSz="914363" rtl="1"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r" defTabSz="914363" rtl="1"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r" defTabSz="914363" rtl="1"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r" defTabSz="914363"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r" defTabSz="914363"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r" defTabSz="914363"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r" defTabSz="914363"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363" rtl="1" eaLnBrk="1" latinLnBrk="0" hangingPunct="1">
        <a:defRPr sz="1800" kern="1200">
          <a:solidFill>
            <a:schemeClr val="tx1"/>
          </a:solidFill>
          <a:latin typeface="+mn-lt"/>
          <a:ea typeface="+mn-ea"/>
          <a:cs typeface="+mn-cs"/>
        </a:defRPr>
      </a:lvl1pPr>
      <a:lvl2pPr marL="457182" algn="r" defTabSz="914363" rtl="1" eaLnBrk="1" latinLnBrk="0" hangingPunct="1">
        <a:defRPr sz="1800" kern="1200">
          <a:solidFill>
            <a:schemeClr val="tx1"/>
          </a:solidFill>
          <a:latin typeface="+mn-lt"/>
          <a:ea typeface="+mn-ea"/>
          <a:cs typeface="+mn-cs"/>
        </a:defRPr>
      </a:lvl2pPr>
      <a:lvl3pPr marL="914363" algn="r" defTabSz="914363" rtl="1" eaLnBrk="1" latinLnBrk="0" hangingPunct="1">
        <a:defRPr sz="1800" kern="1200">
          <a:solidFill>
            <a:schemeClr val="tx1"/>
          </a:solidFill>
          <a:latin typeface="+mn-lt"/>
          <a:ea typeface="+mn-ea"/>
          <a:cs typeface="+mn-cs"/>
        </a:defRPr>
      </a:lvl3pPr>
      <a:lvl4pPr marL="1371545" algn="r" defTabSz="914363" rtl="1" eaLnBrk="1" latinLnBrk="0" hangingPunct="1">
        <a:defRPr sz="1800" kern="1200">
          <a:solidFill>
            <a:schemeClr val="tx1"/>
          </a:solidFill>
          <a:latin typeface="+mn-lt"/>
          <a:ea typeface="+mn-ea"/>
          <a:cs typeface="+mn-cs"/>
        </a:defRPr>
      </a:lvl4pPr>
      <a:lvl5pPr marL="1828727" algn="r" defTabSz="914363" rtl="1" eaLnBrk="1" latinLnBrk="0" hangingPunct="1">
        <a:defRPr sz="1800" kern="1200">
          <a:solidFill>
            <a:schemeClr val="tx1"/>
          </a:solidFill>
          <a:latin typeface="+mn-lt"/>
          <a:ea typeface="+mn-ea"/>
          <a:cs typeface="+mn-cs"/>
        </a:defRPr>
      </a:lvl5pPr>
      <a:lvl6pPr marL="2285909" algn="r" defTabSz="914363" rtl="1" eaLnBrk="1" latinLnBrk="0" hangingPunct="1">
        <a:defRPr sz="1800" kern="1200">
          <a:solidFill>
            <a:schemeClr val="tx1"/>
          </a:solidFill>
          <a:latin typeface="+mn-lt"/>
          <a:ea typeface="+mn-ea"/>
          <a:cs typeface="+mn-cs"/>
        </a:defRPr>
      </a:lvl6pPr>
      <a:lvl7pPr marL="2743090" algn="r" defTabSz="914363" rtl="1" eaLnBrk="1" latinLnBrk="0" hangingPunct="1">
        <a:defRPr sz="1800" kern="1200">
          <a:solidFill>
            <a:schemeClr val="tx1"/>
          </a:solidFill>
          <a:latin typeface="+mn-lt"/>
          <a:ea typeface="+mn-ea"/>
          <a:cs typeface="+mn-cs"/>
        </a:defRPr>
      </a:lvl7pPr>
      <a:lvl8pPr marL="3200272" algn="r" defTabSz="914363" rtl="1" eaLnBrk="1" latinLnBrk="0" hangingPunct="1">
        <a:defRPr sz="1800" kern="1200">
          <a:solidFill>
            <a:schemeClr val="tx1"/>
          </a:solidFill>
          <a:latin typeface="+mn-lt"/>
          <a:ea typeface="+mn-ea"/>
          <a:cs typeface="+mn-cs"/>
        </a:defRPr>
      </a:lvl8pPr>
      <a:lvl9pPr marL="3657454" algn="r" defTabSz="914363"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February 28,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7BC04AB9-1A5F-4B29-B827-DBD8F14C4887}" type="slidenum">
              <a:rPr lang="ar-SA">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2008682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Times New Roman" pitchFamily="18" charset="0"/>
        </a:defRPr>
      </a:lvl2pPr>
      <a:lvl3pPr algn="ctr" rtl="0" fontAlgn="base">
        <a:spcBef>
          <a:spcPct val="0"/>
        </a:spcBef>
        <a:spcAft>
          <a:spcPct val="0"/>
        </a:spcAft>
        <a:defRPr sz="4400">
          <a:solidFill>
            <a:schemeClr val="tx1"/>
          </a:solidFill>
          <a:latin typeface="Calibri" pitchFamily="34" charset="0"/>
          <a:cs typeface="Times New Roman" pitchFamily="18" charset="0"/>
        </a:defRPr>
      </a:lvl3pPr>
      <a:lvl4pPr algn="ctr" rtl="0" fontAlgn="base">
        <a:spcBef>
          <a:spcPct val="0"/>
        </a:spcBef>
        <a:spcAft>
          <a:spcPct val="0"/>
        </a:spcAft>
        <a:defRPr sz="4400">
          <a:solidFill>
            <a:schemeClr val="tx1"/>
          </a:solidFill>
          <a:latin typeface="Calibri" pitchFamily="34" charset="0"/>
          <a:cs typeface="Times New Roman" pitchFamily="18" charset="0"/>
        </a:defRPr>
      </a:lvl4pPr>
      <a:lvl5pPr algn="ctr" rtl="0" fontAlgn="base">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ommunicationtheory.org/wp-content/uploads/2012/08/group-members.jpg" TargetMode="External"/><Relationship Id="rId5" Type="http://schemas.openxmlformats.org/officeDocument/2006/relationships/hyperlink" Target="http://communicationtheory.org/wp-content/uploads/2012/08/group-leader-icon1.jpg"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hyperlink" Target="http://communicationtheory.org/wp-content/uploads/2012/08/group-members.jpg" TargetMode="External"/><Relationship Id="rId4" Type="http://schemas.openxmlformats.org/officeDocument/2006/relationships/hyperlink" Target="http://communicationtheory.org/wp-content/uploads/2012/08/group-leader-icon1.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hyperlink" Target="http://communicationtheory.org/wp-content/uploads/2012/08/group-members.jpg" TargetMode="External"/><Relationship Id="rId4" Type="http://schemas.openxmlformats.org/officeDocument/2006/relationships/hyperlink" Target="http://communicationtheory.org/wp-content/uploads/2012/08/group-leader-icon1.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hyperlink" Target="http://communicationtheory.org/wp-content/uploads/2012/08/group-members.jpg" TargetMode="External"/><Relationship Id="rId4" Type="http://schemas.openxmlformats.org/officeDocument/2006/relationships/hyperlink" Target="http://communicationtheory.org/wp-content/uploads/2012/08/group-leader-icon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14400" y="3048000"/>
            <a:ext cx="7681913" cy="1676400"/>
          </a:xfrm>
        </p:spPr>
        <p:style>
          <a:lnRef idx="2">
            <a:schemeClr val="accent3"/>
          </a:lnRef>
          <a:fillRef idx="1">
            <a:schemeClr val="lt1"/>
          </a:fillRef>
          <a:effectRef idx="0">
            <a:schemeClr val="accent3"/>
          </a:effectRef>
          <a:fontRef idx="minor">
            <a:schemeClr val="dk1"/>
          </a:fontRef>
        </p:style>
        <p:txBody>
          <a:bodyPr/>
          <a:lstStyle/>
          <a:p>
            <a:pPr algn="ctr"/>
            <a:r>
              <a:rPr lang="en-US" dirty="0" smtClean="0">
                <a:solidFill>
                  <a:schemeClr val="bg1"/>
                </a:solidFill>
              </a:rPr>
              <a:t>Communication and Interpersonal Relationship  </a:t>
            </a:r>
            <a:endParaRPr lang="ar-EG" dirty="0">
              <a:solidFill>
                <a:schemeClr val="bg1"/>
              </a:solidFill>
            </a:endParaRPr>
          </a:p>
        </p:txBody>
      </p:sp>
      <p:sp>
        <p:nvSpPr>
          <p:cNvPr id="6" name="Subtitle 5"/>
          <p:cNvSpPr>
            <a:spLocks noGrp="1"/>
          </p:cNvSpPr>
          <p:nvPr>
            <p:ph type="subTitle" idx="1"/>
          </p:nvPr>
        </p:nvSpPr>
        <p:spPr>
          <a:xfrm>
            <a:off x="914401" y="4953000"/>
            <a:ext cx="7315200" cy="1600200"/>
          </a:xfrm>
        </p:spPr>
        <p:style>
          <a:lnRef idx="2">
            <a:schemeClr val="accent3"/>
          </a:lnRef>
          <a:fillRef idx="1">
            <a:schemeClr val="lt1"/>
          </a:fillRef>
          <a:effectRef idx="0">
            <a:schemeClr val="accent3"/>
          </a:effectRef>
          <a:fontRef idx="minor">
            <a:schemeClr val="dk1"/>
          </a:fontRef>
        </p:style>
        <p:txBody>
          <a:bodyPr/>
          <a:lstStyle/>
          <a:p>
            <a:pPr algn="ctr"/>
            <a:r>
              <a:rPr lang="en-US" sz="2400" b="1" dirty="0">
                <a:solidFill>
                  <a:schemeClr val="bg1"/>
                </a:solidFill>
              </a:rPr>
              <a:t>Dr. Mariam Mohammad </a:t>
            </a:r>
            <a:endParaRPr lang="en-US" sz="2400" b="1" dirty="0" smtClean="0">
              <a:solidFill>
                <a:schemeClr val="bg1"/>
              </a:solidFill>
            </a:endParaRPr>
          </a:p>
          <a:p>
            <a:pPr algn="ctr"/>
            <a:r>
              <a:rPr lang="en-US" sz="2400" b="1" dirty="0" smtClean="0">
                <a:solidFill>
                  <a:schemeClr val="bg1"/>
                </a:solidFill>
              </a:rPr>
              <a:t>PhD. Pediatric Nursing </a:t>
            </a:r>
            <a:endParaRPr lang="en-US" sz="2400" b="1" dirty="0">
              <a:solidFill>
                <a:schemeClr val="bg1"/>
              </a:solidFill>
            </a:endParaRPr>
          </a:p>
          <a:p>
            <a:pPr algn="ctr"/>
            <a:r>
              <a:rPr lang="en-US" sz="2400" b="1" dirty="0" smtClean="0">
                <a:solidFill>
                  <a:schemeClr val="bg1"/>
                </a:solidFill>
              </a:rPr>
              <a:t>MSc. Pediatric Nursing</a:t>
            </a:r>
          </a:p>
          <a:p>
            <a:pPr algn="ctr"/>
            <a:r>
              <a:rPr lang="en-US" sz="2400" b="1" dirty="0" smtClean="0">
                <a:solidFill>
                  <a:schemeClr val="bg1"/>
                </a:solidFill>
              </a:rPr>
              <a:t>Clinical Instructor in Chest Diseases Hospital</a:t>
            </a:r>
          </a:p>
          <a:p>
            <a:pPr algn="ctr"/>
            <a:r>
              <a:rPr lang="en-US" sz="2400" b="1" dirty="0" smtClean="0">
                <a:solidFill>
                  <a:schemeClr val="bg1"/>
                </a:solidFill>
              </a:rPr>
              <a:t>Staff Development Unit</a:t>
            </a:r>
          </a:p>
          <a:p>
            <a:pPr algn="ctr"/>
            <a:endParaRPr lang="ar-EG" sz="2400" b="1" dirty="0" smtClean="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
            <a:ext cx="9144000" cy="3025140"/>
          </a:xfrm>
          <a:prstGeom prst="rect">
            <a:avLst/>
          </a:prstGeom>
        </p:spPr>
      </p:pic>
    </p:spTree>
    <p:extLst>
      <p:ext uri="{BB962C8B-B14F-4D97-AF65-F5344CB8AC3E}">
        <p14:creationId xmlns:p14="http://schemas.microsoft.com/office/powerpoint/2010/main" val="660286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pic>
        <p:nvPicPr>
          <p:cNvPr id="1026" name="Picture 2" descr="http://2.bp.blogspot.com/-NSuGgx4fEE8/VUcfGpbwKcI/AAAAAAAAArc/SruCqY41FaU/s1600/The%2BCommunication%2BProcess.png"/>
          <p:cNvPicPr>
            <a:picLocks noChangeAspect="1" noChangeArrowheads="1"/>
          </p:cNvPicPr>
          <p:nvPr/>
        </p:nvPicPr>
        <p:blipFill rotWithShape="1">
          <a:blip r:embed="rId4">
            <a:extLst>
              <a:ext uri="{28A0092B-C50C-407E-A947-70E740481C1C}">
                <a14:useLocalDpi xmlns:a14="http://schemas.microsoft.com/office/drawing/2010/main" val="0"/>
              </a:ext>
            </a:extLst>
          </a:blip>
          <a:srcRect t="24222"/>
          <a:stretch/>
        </p:blipFill>
        <p:spPr bwMode="auto">
          <a:xfrm>
            <a:off x="0" y="1661160"/>
            <a:ext cx="9144000" cy="5196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0" y="4191000"/>
            <a:ext cx="1584959"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EG"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7" name="Curved Connector 16"/>
          <p:cNvCxnSpPr/>
          <p:nvPr/>
        </p:nvCxnSpPr>
        <p:spPr>
          <a:xfrm rot="10800000" flipV="1">
            <a:off x="5394960" y="3962400"/>
            <a:ext cx="2514601" cy="535632"/>
          </a:xfrm>
          <a:prstGeom prst="curvedConnector3">
            <a:avLst>
              <a:gd name="adj1" fmla="val 50000"/>
            </a:avLst>
          </a:prstGeom>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6" idx="1"/>
          </p:cNvCxnSpPr>
          <p:nvPr/>
        </p:nvCxnSpPr>
        <p:spPr>
          <a:xfrm rot="10800000">
            <a:off x="1661174" y="3962400"/>
            <a:ext cx="2148827" cy="533400"/>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3810000" y="4267200"/>
            <a:ext cx="1584959" cy="461665"/>
          </a:xfrm>
          <a:prstGeom prst="rect">
            <a:avLst/>
          </a:prstGeom>
          <a:noFill/>
        </p:spPr>
        <p:txBody>
          <a:bodyPr wrap="square" rtlCol="1">
            <a:spAutoFit/>
          </a:bodyPr>
          <a:lstStyle/>
          <a:p>
            <a:pPr algn="ctr"/>
            <a:r>
              <a:rPr lang="en-US" sz="2400" b="1" dirty="0" smtClean="0">
                <a:solidFill>
                  <a:schemeClr val="bg1"/>
                </a:solidFill>
              </a:rPr>
              <a:t>Feedback </a:t>
            </a:r>
            <a:endParaRPr lang="ar-EG" sz="2400" b="1" dirty="0">
              <a:solidFill>
                <a:schemeClr val="bg1"/>
              </a:solidFill>
            </a:endParaRPr>
          </a:p>
        </p:txBody>
      </p:sp>
      <p:sp>
        <p:nvSpPr>
          <p:cNvPr id="7" name="TextBox 6"/>
          <p:cNvSpPr txBox="1"/>
          <p:nvPr/>
        </p:nvSpPr>
        <p:spPr>
          <a:xfrm>
            <a:off x="152400" y="228600"/>
            <a:ext cx="849255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4000" b="1" dirty="0" smtClean="0">
                <a:solidFill>
                  <a:schemeClr val="bg1"/>
                </a:solidFill>
              </a:rPr>
              <a:t>ELEMENTS </a:t>
            </a:r>
            <a:r>
              <a:rPr lang="en-US" sz="4000" b="1" dirty="0">
                <a:solidFill>
                  <a:schemeClr val="bg1"/>
                </a:solidFill>
              </a:rPr>
              <a:t>AND PROCESS OF COMMUNICATION : </a:t>
            </a:r>
          </a:p>
        </p:txBody>
      </p:sp>
    </p:spTree>
    <p:extLst>
      <p:ext uri="{BB962C8B-B14F-4D97-AF65-F5344CB8AC3E}">
        <p14:creationId xmlns:p14="http://schemas.microsoft.com/office/powerpoint/2010/main" val="613947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nodeType="with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wipe(down)">
                                      <p:cBhvr>
                                        <p:cTn id="2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 y="1828800"/>
            <a:ext cx="877824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457200" indent="-457200">
              <a:buFont typeface="+mj-lt"/>
              <a:buAutoNum type="arabicParenR"/>
            </a:pPr>
            <a:r>
              <a:rPr lang="en-US" sz="2400" b="1" dirty="0" smtClean="0">
                <a:solidFill>
                  <a:schemeClr val="bg1"/>
                </a:solidFill>
              </a:rPr>
              <a:t>Sender : </a:t>
            </a:r>
            <a:r>
              <a:rPr lang="en-US" sz="2400" b="1" dirty="0">
                <a:solidFill>
                  <a:schemeClr val="bg1"/>
                </a:solidFill>
              </a:rPr>
              <a:t> </a:t>
            </a:r>
            <a:r>
              <a:rPr lang="en-US" sz="2400" dirty="0" smtClean="0">
                <a:solidFill>
                  <a:schemeClr val="bg1"/>
                </a:solidFill>
              </a:rPr>
              <a:t>The </a:t>
            </a:r>
            <a:r>
              <a:rPr lang="en-US" sz="2400" u="sng" dirty="0">
                <a:solidFill>
                  <a:schemeClr val="bg1"/>
                </a:solidFill>
              </a:rPr>
              <a:t>person who </a:t>
            </a:r>
            <a:r>
              <a:rPr lang="en-US" sz="2400" u="sng" dirty="0" smtClean="0">
                <a:solidFill>
                  <a:schemeClr val="bg1"/>
                </a:solidFill>
              </a:rPr>
              <a:t>  </a:t>
            </a:r>
            <a:r>
              <a:rPr lang="en-US" sz="2400" u="sng" dirty="0">
                <a:solidFill>
                  <a:schemeClr val="bg1"/>
                </a:solidFill>
              </a:rPr>
              <a:t>convey the message </a:t>
            </a:r>
            <a:r>
              <a:rPr lang="en-US" sz="2400" u="sng" dirty="0" smtClean="0">
                <a:solidFill>
                  <a:schemeClr val="bg1"/>
                </a:solidFill>
              </a:rPr>
              <a:t>to others</a:t>
            </a:r>
            <a:r>
              <a:rPr lang="en-US" sz="2400" dirty="0" smtClean="0">
                <a:solidFill>
                  <a:schemeClr val="bg1"/>
                </a:solidFill>
              </a:rPr>
              <a:t>,  also known </a:t>
            </a:r>
            <a:r>
              <a:rPr lang="en-US" sz="2400" dirty="0">
                <a:solidFill>
                  <a:schemeClr val="bg1"/>
                </a:solidFill>
              </a:rPr>
              <a:t>as </a:t>
            </a:r>
            <a:r>
              <a:rPr lang="en-US" sz="2400" dirty="0" smtClean="0">
                <a:solidFill>
                  <a:schemeClr val="bg1"/>
                </a:solidFill>
              </a:rPr>
              <a:t>source  </a:t>
            </a:r>
            <a:r>
              <a:rPr lang="en-US" sz="2400" dirty="0">
                <a:solidFill>
                  <a:schemeClr val="bg1"/>
                </a:solidFill>
              </a:rPr>
              <a:t>or </a:t>
            </a:r>
            <a:r>
              <a:rPr lang="en-US" sz="2400" dirty="0" smtClean="0">
                <a:solidFill>
                  <a:schemeClr val="bg1"/>
                </a:solidFill>
              </a:rPr>
              <a:t>encoder.</a:t>
            </a:r>
          </a:p>
          <a:p>
            <a:pPr marL="457200" indent="-457200">
              <a:buFont typeface="+mj-lt"/>
              <a:buAutoNum type="arabicParenR"/>
            </a:pPr>
            <a:endParaRPr lang="en-US" sz="2400" dirty="0">
              <a:solidFill>
                <a:schemeClr val="bg1"/>
              </a:solidFill>
            </a:endParaRPr>
          </a:p>
          <a:p>
            <a:pPr marL="457200" indent="-457200">
              <a:buFont typeface="+mj-lt"/>
              <a:buAutoNum type="arabicParenR"/>
            </a:pPr>
            <a:r>
              <a:rPr lang="en-US" sz="2400" b="1" dirty="0" smtClean="0">
                <a:solidFill>
                  <a:schemeClr val="bg1"/>
                </a:solidFill>
              </a:rPr>
              <a:t>Massage </a:t>
            </a:r>
            <a:r>
              <a:rPr lang="en-US" sz="2400" dirty="0" smtClean="0">
                <a:solidFill>
                  <a:schemeClr val="bg1"/>
                </a:solidFill>
              </a:rPr>
              <a:t>This </a:t>
            </a:r>
            <a:r>
              <a:rPr lang="en-US" sz="2400" dirty="0">
                <a:solidFill>
                  <a:schemeClr val="bg1"/>
                </a:solidFill>
              </a:rPr>
              <a:t>is the subject matter of the </a:t>
            </a:r>
            <a:r>
              <a:rPr lang="en-US" sz="2400" dirty="0" smtClean="0">
                <a:solidFill>
                  <a:schemeClr val="bg1"/>
                </a:solidFill>
              </a:rPr>
              <a:t>communication (ex: </a:t>
            </a:r>
            <a:r>
              <a:rPr lang="en-US" sz="2400" u="sng" dirty="0" smtClean="0">
                <a:solidFill>
                  <a:schemeClr val="bg1"/>
                </a:solidFill>
              </a:rPr>
              <a:t>what actually said or written </a:t>
            </a:r>
            <a:r>
              <a:rPr lang="en-US" sz="2400" dirty="0" smtClean="0">
                <a:solidFill>
                  <a:schemeClr val="bg1"/>
                </a:solidFill>
              </a:rPr>
              <a:t>by the sender (Verbal or non-verbal)</a:t>
            </a:r>
          </a:p>
          <a:p>
            <a:pPr marL="457200" indent="-457200">
              <a:buFont typeface="+mj-lt"/>
              <a:buAutoNum type="arabicParenR"/>
            </a:pPr>
            <a:endParaRPr lang="en-US" sz="2400" dirty="0">
              <a:solidFill>
                <a:schemeClr val="bg1"/>
              </a:solidFill>
            </a:endParaRPr>
          </a:p>
          <a:p>
            <a:pPr marL="457200" indent="-457200">
              <a:buFont typeface="+mj-lt"/>
              <a:buAutoNum type="arabicParenR"/>
            </a:pPr>
            <a:r>
              <a:rPr lang="en-US" sz="2400" b="1" dirty="0" smtClean="0">
                <a:solidFill>
                  <a:schemeClr val="bg1"/>
                </a:solidFill>
              </a:rPr>
              <a:t>Encoding: </a:t>
            </a:r>
            <a:r>
              <a:rPr lang="en-US" sz="2400" u="sng" dirty="0" smtClean="0">
                <a:solidFill>
                  <a:schemeClr val="bg1"/>
                </a:solidFill>
              </a:rPr>
              <a:t>Conversion </a:t>
            </a:r>
            <a:r>
              <a:rPr lang="en-US" sz="2400" u="sng" dirty="0">
                <a:solidFill>
                  <a:schemeClr val="bg1"/>
                </a:solidFill>
              </a:rPr>
              <a:t>of subject matter into </a:t>
            </a:r>
            <a:r>
              <a:rPr lang="en-US" sz="2400" u="sng" dirty="0" smtClean="0">
                <a:solidFill>
                  <a:schemeClr val="bg1"/>
                </a:solidFill>
              </a:rPr>
              <a:t>  </a:t>
            </a:r>
            <a:r>
              <a:rPr lang="en-US" sz="2400" u="sng" dirty="0">
                <a:solidFill>
                  <a:schemeClr val="bg1"/>
                </a:solidFill>
              </a:rPr>
              <a:t>symbols</a:t>
            </a:r>
            <a:r>
              <a:rPr lang="en-US" sz="2400" dirty="0">
                <a:solidFill>
                  <a:schemeClr val="bg1"/>
                </a:solidFill>
              </a:rPr>
              <a:t> </a:t>
            </a:r>
            <a:r>
              <a:rPr lang="en-US" sz="2400" dirty="0" smtClean="0">
                <a:solidFill>
                  <a:schemeClr val="bg1"/>
                </a:solidFill>
              </a:rPr>
              <a:t>(ex: brain to mouth )</a:t>
            </a:r>
          </a:p>
          <a:p>
            <a:pPr marL="457200" indent="-457200">
              <a:buFont typeface="+mj-lt"/>
              <a:buAutoNum type="arabicParenR"/>
            </a:pPr>
            <a:endParaRPr lang="en-US" sz="2400" dirty="0">
              <a:solidFill>
                <a:schemeClr val="bg1"/>
              </a:solidFill>
            </a:endParaRPr>
          </a:p>
          <a:p>
            <a:pPr marL="457200" indent="-457200">
              <a:buFont typeface="+mj-lt"/>
              <a:buAutoNum type="arabicParenR"/>
            </a:pPr>
            <a:r>
              <a:rPr lang="en-US" sz="2400" b="1" dirty="0" smtClean="0">
                <a:solidFill>
                  <a:schemeClr val="bg1"/>
                </a:solidFill>
              </a:rPr>
              <a:t>Communication Channel : </a:t>
            </a:r>
            <a:r>
              <a:rPr lang="en-US" sz="2400" dirty="0" smtClean="0">
                <a:solidFill>
                  <a:schemeClr val="bg1"/>
                </a:solidFill>
              </a:rPr>
              <a:t>Channel for sending the required information, ideas.. </a:t>
            </a:r>
            <a:r>
              <a:rPr lang="en-US" sz="2400" dirty="0" smtClean="0">
                <a:solidFill>
                  <a:schemeClr val="bg1"/>
                </a:solidFill>
              </a:rPr>
              <a:t>etc. </a:t>
            </a:r>
            <a:r>
              <a:rPr lang="en-US" sz="2400" dirty="0" smtClean="0">
                <a:solidFill>
                  <a:schemeClr val="bg1"/>
                </a:solidFill>
              </a:rPr>
              <a:t>which may be </a:t>
            </a:r>
            <a:r>
              <a:rPr lang="en-US" sz="2400" u="sng" dirty="0" smtClean="0">
                <a:solidFill>
                  <a:schemeClr val="bg1"/>
                </a:solidFill>
              </a:rPr>
              <a:t>either formal or informal</a:t>
            </a:r>
            <a:r>
              <a:rPr lang="en-US" sz="2400" dirty="0" smtClean="0">
                <a:solidFill>
                  <a:schemeClr val="bg1"/>
                </a:solidFill>
              </a:rPr>
              <a:t>.</a:t>
            </a:r>
            <a:endParaRPr lang="ar-EG" sz="2400" b="1" dirty="0">
              <a:solidFill>
                <a:schemeClr val="bg1"/>
              </a:solidFill>
            </a:endParaRPr>
          </a:p>
        </p:txBody>
      </p:sp>
      <p:sp>
        <p:nvSpPr>
          <p:cNvPr id="3" name="TextBox 2"/>
          <p:cNvSpPr txBox="1"/>
          <p:nvPr/>
        </p:nvSpPr>
        <p:spPr>
          <a:xfrm>
            <a:off x="152400" y="228600"/>
            <a:ext cx="849255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4000" b="1" dirty="0" smtClean="0">
                <a:solidFill>
                  <a:schemeClr val="bg1"/>
                </a:solidFill>
              </a:rPr>
              <a:t>Conti…ELEMENTS </a:t>
            </a:r>
            <a:r>
              <a:rPr lang="en-US" sz="4000" b="1" dirty="0">
                <a:solidFill>
                  <a:schemeClr val="bg1"/>
                </a:solidFill>
              </a:rPr>
              <a:t>AND PROCESS OF COMMUNICATION : </a:t>
            </a:r>
          </a:p>
        </p:txBody>
      </p:sp>
    </p:spTree>
    <p:extLst>
      <p:ext uri="{BB962C8B-B14F-4D97-AF65-F5344CB8AC3E}">
        <p14:creationId xmlns:p14="http://schemas.microsoft.com/office/powerpoint/2010/main" val="1568466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1828800"/>
            <a:ext cx="8382000" cy="3865674"/>
          </a:xfrm>
        </p:spPr>
        <p:txBody>
          <a:bodyPr/>
          <a:lstStyle/>
          <a:p>
            <a:pPr marL="822325" lvl="0" indent="-457200" algn="l" defTabSz="914400" rtl="0">
              <a:lnSpc>
                <a:spcPct val="100000"/>
              </a:lnSpc>
              <a:spcBef>
                <a:spcPts val="0"/>
              </a:spcBef>
              <a:buFont typeface="+mj-lt"/>
              <a:buAutoNum type="arabicParenR" startAt="5"/>
            </a:pPr>
            <a:r>
              <a:rPr lang="en-US" sz="2400" b="1" dirty="0">
                <a:solidFill>
                  <a:srgbClr val="000000"/>
                </a:solidFill>
                <a:latin typeface="Franklin Gothic Book"/>
              </a:rPr>
              <a:t>Receiver:  </a:t>
            </a:r>
            <a:r>
              <a:rPr lang="en-US" sz="2400" dirty="0" smtClean="0">
                <a:solidFill>
                  <a:srgbClr val="000000"/>
                </a:solidFill>
                <a:latin typeface="Franklin Gothic Book"/>
              </a:rPr>
              <a:t> The </a:t>
            </a:r>
            <a:r>
              <a:rPr lang="en-US" sz="2400" u="sng" dirty="0">
                <a:solidFill>
                  <a:srgbClr val="000000"/>
                </a:solidFill>
                <a:latin typeface="Franklin Gothic Book"/>
              </a:rPr>
              <a:t>person who receives the message</a:t>
            </a:r>
            <a:r>
              <a:rPr lang="en-US" sz="2400" dirty="0">
                <a:solidFill>
                  <a:srgbClr val="000000"/>
                </a:solidFill>
                <a:latin typeface="Franklin Gothic Book"/>
              </a:rPr>
              <a:t> as who must listen, observe and </a:t>
            </a:r>
            <a:r>
              <a:rPr lang="en-US" sz="2400" dirty="0" smtClean="0">
                <a:solidFill>
                  <a:srgbClr val="000000"/>
                </a:solidFill>
                <a:latin typeface="Franklin Gothic Book"/>
              </a:rPr>
              <a:t>attend. </a:t>
            </a:r>
          </a:p>
          <a:p>
            <a:pPr marL="822325" lvl="0" indent="-457200" algn="l" defTabSz="914400" rtl="0">
              <a:lnSpc>
                <a:spcPct val="100000"/>
              </a:lnSpc>
              <a:spcBef>
                <a:spcPts val="0"/>
              </a:spcBef>
              <a:buFont typeface="+mj-lt"/>
              <a:buAutoNum type="arabicParenR" startAt="5"/>
            </a:pPr>
            <a:endParaRPr lang="en-US" sz="2400" dirty="0" smtClean="0">
              <a:solidFill>
                <a:srgbClr val="000000"/>
              </a:solidFill>
              <a:latin typeface="Franklin Gothic Book"/>
            </a:endParaRPr>
          </a:p>
          <a:p>
            <a:pPr marL="822325" lvl="0" indent="-457200" algn="l" defTabSz="914400" rtl="0">
              <a:lnSpc>
                <a:spcPct val="100000"/>
              </a:lnSpc>
              <a:spcBef>
                <a:spcPts val="0"/>
              </a:spcBef>
              <a:buFont typeface="+mj-lt"/>
              <a:buAutoNum type="arabicParenR" startAt="6"/>
            </a:pPr>
            <a:r>
              <a:rPr lang="en-US" sz="2400" b="1" dirty="0" smtClean="0">
                <a:solidFill>
                  <a:srgbClr val="000000"/>
                </a:solidFill>
                <a:latin typeface="Franklin Gothic Book"/>
              </a:rPr>
              <a:t>Decoding</a:t>
            </a:r>
            <a:r>
              <a:rPr lang="en-US" sz="2400" b="1" dirty="0">
                <a:solidFill>
                  <a:srgbClr val="000000"/>
                </a:solidFill>
                <a:latin typeface="Franklin Gothic Book"/>
              </a:rPr>
              <a:t>: </a:t>
            </a:r>
            <a:r>
              <a:rPr lang="en-US" sz="2400" dirty="0" smtClean="0">
                <a:solidFill>
                  <a:srgbClr val="000000"/>
                </a:solidFill>
                <a:latin typeface="Franklin Gothic Book"/>
              </a:rPr>
              <a:t>The </a:t>
            </a:r>
            <a:r>
              <a:rPr lang="en-US" sz="2400" dirty="0">
                <a:solidFill>
                  <a:srgbClr val="000000"/>
                </a:solidFill>
                <a:latin typeface="Franklin Gothic Book"/>
              </a:rPr>
              <a:t>person </a:t>
            </a:r>
            <a:r>
              <a:rPr lang="en-US" sz="2400" u="sng" dirty="0">
                <a:solidFill>
                  <a:srgbClr val="000000"/>
                </a:solidFill>
                <a:latin typeface="Franklin Gothic Book"/>
              </a:rPr>
              <a:t>who receives </a:t>
            </a:r>
            <a:r>
              <a:rPr lang="en-US" sz="2400" dirty="0">
                <a:solidFill>
                  <a:srgbClr val="000000"/>
                </a:solidFill>
                <a:latin typeface="Franklin Gothic Book"/>
              </a:rPr>
              <a:t>the message or </a:t>
            </a:r>
            <a:r>
              <a:rPr lang="en-US" sz="2400" u="sng" dirty="0">
                <a:solidFill>
                  <a:srgbClr val="000000"/>
                </a:solidFill>
                <a:latin typeface="Franklin Gothic Book"/>
              </a:rPr>
              <a:t>symbol</a:t>
            </a:r>
            <a:r>
              <a:rPr lang="en-US" sz="2400" dirty="0">
                <a:solidFill>
                  <a:srgbClr val="000000"/>
                </a:solidFill>
                <a:latin typeface="Franklin Gothic Book"/>
              </a:rPr>
              <a:t> from the </a:t>
            </a:r>
            <a:r>
              <a:rPr lang="en-US" sz="2400" dirty="0" smtClean="0">
                <a:solidFill>
                  <a:srgbClr val="000000"/>
                </a:solidFill>
                <a:latin typeface="Franklin Gothic Book"/>
              </a:rPr>
              <a:t>communicator.(</a:t>
            </a:r>
            <a:r>
              <a:rPr lang="en-US" sz="2400" dirty="0">
                <a:solidFill>
                  <a:srgbClr val="000000"/>
                </a:solidFill>
                <a:latin typeface="Franklin Gothic Book"/>
              </a:rPr>
              <a:t>ex: ear to brain </a:t>
            </a:r>
            <a:r>
              <a:rPr lang="en-US" sz="2400" dirty="0" smtClean="0">
                <a:solidFill>
                  <a:srgbClr val="000000"/>
                </a:solidFill>
                <a:latin typeface="Franklin Gothic Book"/>
              </a:rPr>
              <a:t>).</a:t>
            </a:r>
          </a:p>
          <a:p>
            <a:pPr marL="822325" lvl="0" indent="-457200" algn="l" defTabSz="914400" rtl="0">
              <a:lnSpc>
                <a:spcPct val="100000"/>
              </a:lnSpc>
              <a:spcBef>
                <a:spcPts val="0"/>
              </a:spcBef>
              <a:buFont typeface="+mj-lt"/>
              <a:buAutoNum type="arabicParenR" startAt="6"/>
            </a:pPr>
            <a:endParaRPr lang="en-US" sz="2400" dirty="0" smtClean="0">
              <a:solidFill>
                <a:srgbClr val="000000"/>
              </a:solidFill>
              <a:latin typeface="Franklin Gothic Book"/>
            </a:endParaRPr>
          </a:p>
          <a:p>
            <a:pPr marL="822325" lvl="0" indent="-457200" algn="l" defTabSz="914400" rtl="0">
              <a:lnSpc>
                <a:spcPct val="100000"/>
              </a:lnSpc>
              <a:spcBef>
                <a:spcPts val="0"/>
              </a:spcBef>
              <a:buFont typeface="+mj-lt"/>
              <a:buAutoNum type="arabicParenR" startAt="6"/>
            </a:pPr>
            <a:r>
              <a:rPr lang="en-US" sz="2400" b="1" dirty="0" smtClean="0">
                <a:solidFill>
                  <a:srgbClr val="000000"/>
                </a:solidFill>
                <a:latin typeface="Franklin Gothic Book"/>
              </a:rPr>
              <a:t>Feedback: </a:t>
            </a:r>
            <a:r>
              <a:rPr lang="en-US" sz="2400" dirty="0" smtClean="0">
                <a:solidFill>
                  <a:srgbClr val="000000"/>
                </a:solidFill>
                <a:latin typeface="Franklin Gothic Book"/>
              </a:rPr>
              <a:t>Is </a:t>
            </a:r>
            <a:r>
              <a:rPr lang="en-US" sz="2400" dirty="0">
                <a:solidFill>
                  <a:srgbClr val="000000"/>
                </a:solidFill>
                <a:latin typeface="Franklin Gothic Book"/>
              </a:rPr>
              <a:t>the process of ensuring that the receiver has </a:t>
            </a:r>
            <a:r>
              <a:rPr lang="en-US" sz="2400" u="sng" dirty="0">
                <a:solidFill>
                  <a:srgbClr val="000000"/>
                </a:solidFill>
                <a:latin typeface="Franklin Gothic Book"/>
              </a:rPr>
              <a:t>received the message and understood</a:t>
            </a:r>
            <a:r>
              <a:rPr lang="en-US" sz="2400" dirty="0">
                <a:solidFill>
                  <a:srgbClr val="000000"/>
                </a:solidFill>
                <a:latin typeface="Franklin Gothic Book"/>
              </a:rPr>
              <a:t> in the same sense as sender meant it.</a:t>
            </a:r>
            <a:endParaRPr lang="ar-EG" sz="2400" b="1" dirty="0">
              <a:solidFill>
                <a:srgbClr val="000000"/>
              </a:solidFill>
              <a:latin typeface="Franklin Gothic Book"/>
            </a:endParaRPr>
          </a:p>
          <a:p>
            <a:endParaRPr lang="ar-EG" dirty="0"/>
          </a:p>
        </p:txBody>
      </p:sp>
      <p:sp>
        <p:nvSpPr>
          <p:cNvPr id="6" name="Title 5"/>
          <p:cNvSpPr txBox="1">
            <a:spLocks noGrp="1"/>
          </p:cNvSpPr>
          <p:nvPr>
            <p:ph type="title"/>
          </p:nvPr>
        </p:nvSpPr>
        <p:spPr>
          <a:xfrm>
            <a:off x="457200" y="230188"/>
            <a:ext cx="8305800" cy="1231106"/>
          </a:xfrm>
          <a:prstGeom prst="rect">
            <a:avLst/>
          </a:prstGeom>
          <a:gradFill rotWithShape="1">
            <a:gsLst>
              <a:gs pos="0">
                <a:srgbClr val="F96A1B">
                  <a:tint val="50000"/>
                  <a:satMod val="300000"/>
                </a:srgbClr>
              </a:gs>
              <a:gs pos="35000">
                <a:srgbClr val="F96A1B">
                  <a:tint val="37000"/>
                  <a:satMod val="300000"/>
                </a:srgbClr>
              </a:gs>
              <a:gs pos="100000">
                <a:srgbClr val="F96A1B">
                  <a:tint val="15000"/>
                  <a:satMod val="350000"/>
                </a:srgbClr>
              </a:gs>
            </a:gsLst>
            <a:lin ang="16200000" scaled="1"/>
          </a:gradFill>
          <a:ln w="9525" cap="flat" cmpd="sng" algn="ctr">
            <a:solidFill>
              <a:srgbClr val="F96A1B">
                <a:shade val="95000"/>
                <a:satMod val="105000"/>
              </a:srgbClr>
            </a:solidFill>
            <a:prstDash val="solid"/>
          </a:ln>
          <a:effectLst>
            <a:outerShdw blurRad="40000" dist="20000" dir="5400000" rotWithShape="0">
              <a:srgbClr val="000000">
                <a:alpha val="38000"/>
              </a:srgbClr>
            </a:outerShdw>
          </a:effectLst>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0000"/>
                </a:solidFill>
                <a:effectLst/>
                <a:uLnTx/>
                <a:uFillTx/>
                <a:latin typeface="Franklin Gothic Book"/>
                <a:ea typeface="+mn-ea"/>
                <a:cs typeface="+mn-cs"/>
              </a:rPr>
              <a:t>Conti…ELEMENTS </a:t>
            </a:r>
            <a:r>
              <a:rPr kumimoji="0" lang="en-US" sz="4000" b="1" i="0" u="none" strike="noStrike" kern="0" cap="none" spc="0" normalizeH="0" baseline="0" noProof="0" dirty="0">
                <a:ln>
                  <a:noFill/>
                </a:ln>
                <a:solidFill>
                  <a:srgbClr val="000000"/>
                </a:solidFill>
                <a:effectLst/>
                <a:uLnTx/>
                <a:uFillTx/>
                <a:latin typeface="Franklin Gothic Book"/>
                <a:ea typeface="+mn-ea"/>
                <a:cs typeface="+mn-cs"/>
              </a:rPr>
              <a:t>AND PROCESS OF COMMUNICATION : </a:t>
            </a:r>
          </a:p>
        </p:txBody>
      </p:sp>
    </p:spTree>
    <p:extLst>
      <p:ext uri="{BB962C8B-B14F-4D97-AF65-F5344CB8AC3E}">
        <p14:creationId xmlns:p14="http://schemas.microsoft.com/office/powerpoint/2010/main" val="3188020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1668780" y="228373"/>
            <a:ext cx="6865620" cy="81043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Communication Pattern (Channel)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00" y="3048000"/>
            <a:ext cx="3309700" cy="3505200"/>
          </a:xfrm>
          <a:prstGeom prst="rect">
            <a:avLst/>
          </a:prstGeom>
        </p:spPr>
      </p:pic>
      <p:sp>
        <p:nvSpPr>
          <p:cNvPr id="3" name="Rectangle 1"/>
          <p:cNvSpPr>
            <a:spLocks noChangeArrowheads="1"/>
          </p:cNvSpPr>
          <p:nvPr/>
        </p:nvSpPr>
        <p:spPr bwMode="auto">
          <a:xfrm>
            <a:off x="0" y="13157"/>
            <a:ext cx="776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5"/>
              </a:rPr>
              <a:t>  </a:t>
            </a:r>
            <a:r>
              <a:rPr kumimoji="0" lang="ar-EG" sz="22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6"/>
              </a:rPr>
              <a:t>– </a:t>
            </a:r>
          </a:p>
        </p:txBody>
      </p:sp>
      <p:pic>
        <p:nvPicPr>
          <p:cNvPr id="3074" name="Picture 2" descr="http://communicationtheory.org/wp-content/uploads/2012/08/group-leader-icon1.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569" y="1295400"/>
            <a:ext cx="738830" cy="7810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communicationtheory.org/wp-content/uploads/2012/08/group-members.jpg">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931" y="2165240"/>
            <a:ext cx="762643" cy="7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7871" y="1455092"/>
            <a:ext cx="1463862" cy="523220"/>
          </a:xfrm>
          <a:prstGeom prst="rect">
            <a:avLst/>
          </a:prstGeom>
        </p:spPr>
        <p:txBody>
          <a:bodyPr wrap="none">
            <a:spAutoFit/>
          </a:bodyPr>
          <a:lstStyle/>
          <a:p>
            <a:r>
              <a:rPr lang="en-US" sz="2800" b="1" u="sng" dirty="0" smtClean="0">
                <a:solidFill>
                  <a:schemeClr val="bg1"/>
                </a:solidFill>
                <a:latin typeface="Arial" pitchFamily="34" charset="0"/>
                <a:cs typeface="Arial" pitchFamily="34" charset="0"/>
              </a:rPr>
              <a:t>Leader </a:t>
            </a:r>
            <a:endParaRPr lang="ar-EG" sz="2400" b="1" u="sng" dirty="0">
              <a:solidFill>
                <a:schemeClr val="bg1"/>
              </a:solidFill>
            </a:endParaRPr>
          </a:p>
        </p:txBody>
      </p:sp>
      <p:sp>
        <p:nvSpPr>
          <p:cNvPr id="5" name="Rectangle 4"/>
          <p:cNvSpPr/>
          <p:nvPr/>
        </p:nvSpPr>
        <p:spPr>
          <a:xfrm>
            <a:off x="1527391" y="2287129"/>
            <a:ext cx="2849880" cy="461665"/>
          </a:xfrm>
          <a:prstGeom prst="rect">
            <a:avLst/>
          </a:prstGeom>
        </p:spPr>
        <p:txBody>
          <a:bodyPr wrap="square">
            <a:spAutoFit/>
          </a:bodyPr>
          <a:lstStyle/>
          <a:p>
            <a:r>
              <a:rPr lang="ar-EG" sz="2400" b="1" u="sng" dirty="0" smtClean="0">
                <a:solidFill>
                  <a:schemeClr val="bg1"/>
                </a:solidFill>
                <a:latin typeface="Arial" pitchFamily="34" charset="0"/>
                <a:cs typeface="Arial" pitchFamily="34" charset="0"/>
              </a:rPr>
              <a:t>Group </a:t>
            </a:r>
            <a:r>
              <a:rPr lang="ar-EG" sz="2400" b="1" u="sng" dirty="0">
                <a:solidFill>
                  <a:schemeClr val="bg1"/>
                </a:solidFill>
                <a:latin typeface="Arial" pitchFamily="34" charset="0"/>
                <a:cs typeface="Arial" pitchFamily="34" charset="0"/>
              </a:rPr>
              <a:t>Members</a:t>
            </a:r>
            <a:endParaRPr lang="ar-EG" sz="2400" b="1" u="sng" dirty="0">
              <a:solidFill>
                <a:schemeClr val="bg1"/>
              </a:solidFill>
            </a:endParaRPr>
          </a:p>
        </p:txBody>
      </p:sp>
      <p:sp>
        <p:nvSpPr>
          <p:cNvPr id="12" name="TextBox 11"/>
          <p:cNvSpPr txBox="1"/>
          <p:nvPr/>
        </p:nvSpPr>
        <p:spPr>
          <a:xfrm>
            <a:off x="4495800" y="1480452"/>
            <a:ext cx="4419600" cy="5262979"/>
          </a:xfrm>
          <a:prstGeom prst="rect">
            <a:avLst/>
          </a:prstGeom>
          <a:noFill/>
        </p:spPr>
        <p:txBody>
          <a:bodyPr wrap="square" rtlCol="1">
            <a:spAutoFit/>
          </a:bodyPr>
          <a:lstStyle/>
          <a:p>
            <a:r>
              <a:rPr lang="en-US" sz="2800" b="1" dirty="0">
                <a:solidFill>
                  <a:schemeClr val="bg1"/>
                </a:solidFill>
              </a:rPr>
              <a:t>In Circle pattern</a:t>
            </a:r>
            <a:r>
              <a:rPr lang="en-US" sz="2800" dirty="0">
                <a:solidFill>
                  <a:schemeClr val="bg1"/>
                </a:solidFill>
              </a:rPr>
              <a:t>, the sender (Group Leader) can communicate with the receivers (group members) who presents next to him/her. No others group members can’t receive the sender’s message directly and they receive messages from the other group members who sharing the message from the sender.</a:t>
            </a:r>
            <a:endParaRPr lang="ar-EG" sz="2800" dirty="0">
              <a:solidFill>
                <a:schemeClr val="bg1"/>
              </a:solidFill>
            </a:endParaRPr>
          </a:p>
        </p:txBody>
      </p:sp>
    </p:spTree>
    <p:extLst>
      <p:ext uri="{BB962C8B-B14F-4D97-AF65-F5344CB8AC3E}">
        <p14:creationId xmlns:p14="http://schemas.microsoft.com/office/powerpoint/2010/main" val="22442735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182284" y="228373"/>
            <a:ext cx="8352116" cy="81043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Conti…Communication Pattern (Channel)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sp>
        <p:nvSpPr>
          <p:cNvPr id="3" name="Rectangle 1"/>
          <p:cNvSpPr>
            <a:spLocks noChangeArrowheads="1"/>
          </p:cNvSpPr>
          <p:nvPr/>
        </p:nvSpPr>
        <p:spPr bwMode="auto">
          <a:xfrm>
            <a:off x="0" y="13157"/>
            <a:ext cx="776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4"/>
              </a:rPr>
              <a:t>  </a:t>
            </a:r>
            <a:r>
              <a:rPr kumimoji="0" lang="ar-EG" sz="22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5"/>
              </a:rPr>
              <a:t>– </a:t>
            </a:r>
          </a:p>
        </p:txBody>
      </p:sp>
      <p:pic>
        <p:nvPicPr>
          <p:cNvPr id="3074" name="Picture 2" descr="http://communicationtheory.org/wp-content/uploads/2012/08/group-leader-icon1.jp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284" y="1224260"/>
            <a:ext cx="738830" cy="7810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communicationtheory.org/wp-content/uploads/2012/08/group-members.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78" y="2076150"/>
            <a:ext cx="762643" cy="7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1240005"/>
            <a:ext cx="1463862" cy="523220"/>
          </a:xfrm>
          <a:prstGeom prst="rect">
            <a:avLst/>
          </a:prstGeom>
        </p:spPr>
        <p:txBody>
          <a:bodyPr wrap="none">
            <a:spAutoFit/>
          </a:bodyPr>
          <a:lstStyle/>
          <a:p>
            <a:r>
              <a:rPr lang="en-US" sz="2800" b="1" u="sng" dirty="0" smtClean="0">
                <a:solidFill>
                  <a:schemeClr val="bg1"/>
                </a:solidFill>
                <a:latin typeface="Arial" pitchFamily="34" charset="0"/>
                <a:cs typeface="Arial" pitchFamily="34" charset="0"/>
              </a:rPr>
              <a:t>Leader </a:t>
            </a:r>
            <a:endParaRPr lang="ar-EG" sz="2800" b="1" u="sng" dirty="0">
              <a:solidFill>
                <a:schemeClr val="bg1"/>
              </a:solidFill>
            </a:endParaRPr>
          </a:p>
        </p:txBody>
      </p:sp>
      <p:sp>
        <p:nvSpPr>
          <p:cNvPr id="5" name="Rectangle 4"/>
          <p:cNvSpPr/>
          <p:nvPr/>
        </p:nvSpPr>
        <p:spPr>
          <a:xfrm>
            <a:off x="988818" y="2287128"/>
            <a:ext cx="2849880" cy="461665"/>
          </a:xfrm>
          <a:prstGeom prst="rect">
            <a:avLst/>
          </a:prstGeom>
        </p:spPr>
        <p:txBody>
          <a:bodyPr wrap="square">
            <a:spAutoFit/>
          </a:bodyPr>
          <a:lstStyle/>
          <a:p>
            <a:r>
              <a:rPr lang="ar-EG" sz="2400" b="1" u="sng" dirty="0" smtClean="0">
                <a:solidFill>
                  <a:schemeClr val="bg1"/>
                </a:solidFill>
                <a:latin typeface="Arial" pitchFamily="34" charset="0"/>
                <a:cs typeface="Arial" pitchFamily="34" charset="0"/>
              </a:rPr>
              <a:t>Group </a:t>
            </a:r>
            <a:r>
              <a:rPr lang="ar-EG" sz="2400" b="1" u="sng" dirty="0">
                <a:solidFill>
                  <a:schemeClr val="bg1"/>
                </a:solidFill>
                <a:latin typeface="Arial" pitchFamily="34" charset="0"/>
                <a:cs typeface="Arial" pitchFamily="34" charset="0"/>
              </a:rPr>
              <a:t>Members</a:t>
            </a:r>
            <a:endParaRPr lang="ar-EG" sz="2400" b="1" u="sng" dirty="0">
              <a:solidFill>
                <a:schemeClr val="bg1"/>
              </a:solidFill>
            </a:endParaRPr>
          </a:p>
        </p:txBody>
      </p:sp>
      <p:sp>
        <p:nvSpPr>
          <p:cNvPr id="12" name="TextBox 11"/>
          <p:cNvSpPr txBox="1"/>
          <p:nvPr/>
        </p:nvSpPr>
        <p:spPr>
          <a:xfrm>
            <a:off x="388087" y="3048000"/>
            <a:ext cx="8527313" cy="3108543"/>
          </a:xfrm>
          <a:prstGeom prst="rect">
            <a:avLst/>
          </a:prstGeom>
          <a:noFill/>
        </p:spPr>
        <p:txBody>
          <a:bodyPr wrap="square" rtlCol="1">
            <a:spAutoFit/>
          </a:bodyPr>
          <a:lstStyle/>
          <a:p>
            <a:r>
              <a:rPr lang="en-US" sz="2800" b="1" dirty="0">
                <a:solidFill>
                  <a:schemeClr val="bg1"/>
                </a:solidFill>
              </a:rPr>
              <a:t>In Chain pattern</a:t>
            </a:r>
            <a:r>
              <a:rPr lang="en-US" sz="2800" dirty="0" smtClean="0">
                <a:solidFill>
                  <a:schemeClr val="bg1"/>
                </a:solidFill>
              </a:rPr>
              <a:t>, the same problems were appearing as like a circle pattern. </a:t>
            </a:r>
            <a:r>
              <a:rPr lang="en-US" sz="2800" dirty="0">
                <a:solidFill>
                  <a:schemeClr val="bg1"/>
                </a:solidFill>
              </a:rPr>
              <a:t>The worst part in the pattern is the </a:t>
            </a:r>
            <a:r>
              <a:rPr lang="en-US" sz="2800" u="sng" dirty="0">
                <a:solidFill>
                  <a:schemeClr val="bg1"/>
                </a:solidFill>
              </a:rPr>
              <a:t>last member </a:t>
            </a:r>
            <a:r>
              <a:rPr lang="en-US" sz="2800" dirty="0">
                <a:solidFill>
                  <a:schemeClr val="bg1"/>
                </a:solidFill>
              </a:rPr>
              <a:t>receives the modified messages from the leader. In this case the leader can’t find whether the last member receives the correct information or not because there is </a:t>
            </a:r>
            <a:r>
              <a:rPr lang="en-US" sz="2800" u="sng" dirty="0">
                <a:solidFill>
                  <a:schemeClr val="bg1"/>
                </a:solidFill>
              </a:rPr>
              <a:t>no feedback</a:t>
            </a:r>
            <a:r>
              <a:rPr lang="en-US" sz="2800" dirty="0">
                <a:solidFill>
                  <a:schemeClr val="bg1"/>
                </a:solidFill>
              </a:rPr>
              <a:t> to identify the message distortion.</a:t>
            </a:r>
            <a:endParaRPr lang="ar-EG" sz="2800" dirty="0">
              <a:solidFill>
                <a:schemeClr val="bg1"/>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7622" y="1254740"/>
            <a:ext cx="5487778" cy="1600200"/>
          </a:xfrm>
          <a:prstGeom prst="rect">
            <a:avLst/>
          </a:prstGeom>
        </p:spPr>
      </p:pic>
    </p:spTree>
    <p:extLst>
      <p:ext uri="{BB962C8B-B14F-4D97-AF65-F5344CB8AC3E}">
        <p14:creationId xmlns:p14="http://schemas.microsoft.com/office/powerpoint/2010/main" val="940427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228600" y="322528"/>
            <a:ext cx="8534400" cy="81043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Conti…Communication Pattern (Channel)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sp>
        <p:nvSpPr>
          <p:cNvPr id="3" name="Rectangle 1"/>
          <p:cNvSpPr>
            <a:spLocks noChangeArrowheads="1"/>
          </p:cNvSpPr>
          <p:nvPr/>
        </p:nvSpPr>
        <p:spPr bwMode="auto">
          <a:xfrm>
            <a:off x="0" y="13157"/>
            <a:ext cx="776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4"/>
              </a:rPr>
              <a:t>  </a:t>
            </a:r>
            <a:r>
              <a:rPr kumimoji="0" lang="ar-EG" sz="22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5"/>
              </a:rPr>
              <a:t>– </a:t>
            </a:r>
          </a:p>
        </p:txBody>
      </p:sp>
      <p:pic>
        <p:nvPicPr>
          <p:cNvPr id="3074" name="Picture 2" descr="http://communicationtheory.org/wp-content/uploads/2012/08/group-leader-icon1.jp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69" y="1295400"/>
            <a:ext cx="738830" cy="7810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communicationtheory.org/wp-content/uploads/2012/08/group-members.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931" y="2165240"/>
            <a:ext cx="762643" cy="7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7871" y="1455092"/>
            <a:ext cx="1463862" cy="523220"/>
          </a:xfrm>
          <a:prstGeom prst="rect">
            <a:avLst/>
          </a:prstGeom>
        </p:spPr>
        <p:txBody>
          <a:bodyPr wrap="none">
            <a:spAutoFit/>
          </a:bodyPr>
          <a:lstStyle/>
          <a:p>
            <a:pPr lvl="0"/>
            <a:r>
              <a:rPr lang="en-US" sz="2800" b="1" u="sng" dirty="0">
                <a:solidFill>
                  <a:srgbClr val="000000"/>
                </a:solidFill>
                <a:latin typeface="Arial" pitchFamily="34" charset="0"/>
                <a:cs typeface="Arial" pitchFamily="34" charset="0"/>
              </a:rPr>
              <a:t>Leader </a:t>
            </a:r>
            <a:endParaRPr lang="ar-EG" sz="2800" b="1" u="sng" dirty="0">
              <a:solidFill>
                <a:srgbClr val="000000"/>
              </a:solidFill>
            </a:endParaRPr>
          </a:p>
        </p:txBody>
      </p:sp>
      <p:sp>
        <p:nvSpPr>
          <p:cNvPr id="5" name="Rectangle 4"/>
          <p:cNvSpPr/>
          <p:nvPr/>
        </p:nvSpPr>
        <p:spPr>
          <a:xfrm>
            <a:off x="1527391" y="2287129"/>
            <a:ext cx="2849880" cy="461665"/>
          </a:xfrm>
          <a:prstGeom prst="rect">
            <a:avLst/>
          </a:prstGeom>
        </p:spPr>
        <p:txBody>
          <a:bodyPr wrap="square">
            <a:spAutoFit/>
          </a:bodyPr>
          <a:lstStyle/>
          <a:p>
            <a:r>
              <a:rPr lang="ar-EG" sz="2400" b="1" u="sng" dirty="0" smtClean="0">
                <a:solidFill>
                  <a:schemeClr val="bg1"/>
                </a:solidFill>
                <a:latin typeface="Arial" pitchFamily="34" charset="0"/>
                <a:cs typeface="Arial" pitchFamily="34" charset="0"/>
              </a:rPr>
              <a:t>Group </a:t>
            </a:r>
            <a:r>
              <a:rPr lang="ar-EG" sz="2400" b="1" u="sng" dirty="0">
                <a:solidFill>
                  <a:schemeClr val="bg1"/>
                </a:solidFill>
                <a:latin typeface="Arial" pitchFamily="34" charset="0"/>
                <a:cs typeface="Arial" pitchFamily="34" charset="0"/>
              </a:rPr>
              <a:t>Members</a:t>
            </a:r>
            <a:endParaRPr lang="ar-EG" sz="2400" b="1" u="sng" dirty="0">
              <a:solidFill>
                <a:schemeClr val="bg1"/>
              </a:solidFill>
            </a:endParaRPr>
          </a:p>
        </p:txBody>
      </p:sp>
      <p:sp>
        <p:nvSpPr>
          <p:cNvPr id="12" name="TextBox 11"/>
          <p:cNvSpPr txBox="1"/>
          <p:nvPr/>
        </p:nvSpPr>
        <p:spPr>
          <a:xfrm>
            <a:off x="4495800" y="1480452"/>
            <a:ext cx="4419600" cy="4832092"/>
          </a:xfrm>
          <a:prstGeom prst="rect">
            <a:avLst/>
          </a:prstGeom>
          <a:noFill/>
        </p:spPr>
        <p:txBody>
          <a:bodyPr wrap="square" rtlCol="1">
            <a:spAutoFit/>
          </a:bodyPr>
          <a:lstStyle/>
          <a:p>
            <a:pPr algn="just"/>
            <a:r>
              <a:rPr lang="en-US" sz="2800" b="1" dirty="0">
                <a:solidFill>
                  <a:schemeClr val="bg1"/>
                </a:solidFill>
              </a:rPr>
              <a:t>In Y pattern</a:t>
            </a:r>
            <a:r>
              <a:rPr lang="en-US" sz="2800" dirty="0">
                <a:solidFill>
                  <a:schemeClr val="bg1"/>
                </a:solidFill>
              </a:rPr>
              <a:t>, it’s</a:t>
            </a:r>
            <a:r>
              <a:rPr lang="en-US" sz="2800" u="sng" dirty="0">
                <a:solidFill>
                  <a:schemeClr val="bg1"/>
                </a:solidFill>
              </a:rPr>
              <a:t> more complicated </a:t>
            </a:r>
            <a:r>
              <a:rPr lang="en-US" sz="2800" dirty="0">
                <a:solidFill>
                  <a:schemeClr val="bg1"/>
                </a:solidFill>
              </a:rPr>
              <a:t>pattern and also has the communication problem which appears in both circle and chain pattern. The group is separated into </a:t>
            </a:r>
            <a:r>
              <a:rPr lang="en-US" sz="2800" u="sng" dirty="0">
                <a:solidFill>
                  <a:schemeClr val="bg1"/>
                </a:solidFill>
              </a:rPr>
              <a:t>three and the group members </a:t>
            </a:r>
            <a:r>
              <a:rPr lang="en-US" sz="2800" dirty="0">
                <a:solidFill>
                  <a:schemeClr val="bg1"/>
                </a:solidFill>
              </a:rPr>
              <a:t>can communicate with the other members group through leader only.</a:t>
            </a:r>
            <a:endParaRPr lang="ar-EG" sz="2800" dirty="0">
              <a:solidFill>
                <a:schemeClr val="bg1"/>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87" y="3124200"/>
            <a:ext cx="3574313" cy="3352799"/>
          </a:xfrm>
          <a:prstGeom prst="rect">
            <a:avLst/>
          </a:prstGeom>
        </p:spPr>
      </p:pic>
    </p:spTree>
    <p:extLst>
      <p:ext uri="{BB962C8B-B14F-4D97-AF65-F5344CB8AC3E}">
        <p14:creationId xmlns:p14="http://schemas.microsoft.com/office/powerpoint/2010/main" val="723399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228600" y="228373"/>
            <a:ext cx="8305800" cy="81043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Conti…Communication Pattern (Channel)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sp>
        <p:nvSpPr>
          <p:cNvPr id="3" name="Rectangle 1"/>
          <p:cNvSpPr>
            <a:spLocks noChangeArrowheads="1"/>
          </p:cNvSpPr>
          <p:nvPr/>
        </p:nvSpPr>
        <p:spPr bwMode="auto">
          <a:xfrm>
            <a:off x="0" y="13157"/>
            <a:ext cx="776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4"/>
              </a:rPr>
              <a:t>  </a:t>
            </a:r>
            <a:r>
              <a:rPr kumimoji="0" lang="ar-EG" sz="22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rPr>
              <a:t>   </a:t>
            </a:r>
            <a:r>
              <a:rPr kumimoji="0" lang="ar-EG" sz="1800" b="0" i="0" u="none" strike="noStrike" cap="none" normalizeH="0" baseline="0" dirty="0" smtClean="0">
                <a:ln>
                  <a:noFill/>
                </a:ln>
                <a:solidFill>
                  <a:schemeClr val="tx1"/>
                </a:solidFill>
                <a:effectLst/>
                <a:latin typeface="Arial" pitchFamily="34" charset="0"/>
                <a:cs typeface="Arial" pitchFamily="34" charset="0"/>
                <a:hlinkClick r:id="rId5"/>
              </a:rPr>
              <a:t>– </a:t>
            </a:r>
          </a:p>
        </p:txBody>
      </p:sp>
      <p:pic>
        <p:nvPicPr>
          <p:cNvPr id="3074" name="Picture 2" descr="http://communicationtheory.org/wp-content/uploads/2012/08/group-leader-icon1.jp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69" y="1295400"/>
            <a:ext cx="738830" cy="7810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communicationtheory.org/wp-content/uploads/2012/08/group-members.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931" y="2165240"/>
            <a:ext cx="762643" cy="7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7871" y="1455092"/>
            <a:ext cx="1463862" cy="523220"/>
          </a:xfrm>
          <a:prstGeom prst="rect">
            <a:avLst/>
          </a:prstGeom>
        </p:spPr>
        <p:txBody>
          <a:bodyPr wrap="none">
            <a:spAutoFit/>
          </a:bodyPr>
          <a:lstStyle/>
          <a:p>
            <a:pPr lvl="0"/>
            <a:r>
              <a:rPr lang="en-US" sz="2800" b="1" u="sng" dirty="0">
                <a:solidFill>
                  <a:srgbClr val="000000"/>
                </a:solidFill>
                <a:latin typeface="Arial" pitchFamily="34" charset="0"/>
                <a:cs typeface="Arial" pitchFamily="34" charset="0"/>
              </a:rPr>
              <a:t>Leader </a:t>
            </a:r>
            <a:endParaRPr lang="ar-EG" sz="2800" b="1" u="sng" dirty="0">
              <a:solidFill>
                <a:srgbClr val="000000"/>
              </a:solidFill>
            </a:endParaRPr>
          </a:p>
        </p:txBody>
      </p:sp>
      <p:sp>
        <p:nvSpPr>
          <p:cNvPr id="5" name="Rectangle 4"/>
          <p:cNvSpPr/>
          <p:nvPr/>
        </p:nvSpPr>
        <p:spPr>
          <a:xfrm>
            <a:off x="1527391" y="2287129"/>
            <a:ext cx="2849880" cy="461665"/>
          </a:xfrm>
          <a:prstGeom prst="rect">
            <a:avLst/>
          </a:prstGeom>
        </p:spPr>
        <p:txBody>
          <a:bodyPr wrap="square">
            <a:spAutoFit/>
          </a:bodyPr>
          <a:lstStyle/>
          <a:p>
            <a:r>
              <a:rPr lang="ar-EG" sz="2400" b="1" u="sng" dirty="0" smtClean="0">
                <a:solidFill>
                  <a:schemeClr val="bg1"/>
                </a:solidFill>
                <a:latin typeface="Arial" pitchFamily="34" charset="0"/>
                <a:cs typeface="Arial" pitchFamily="34" charset="0"/>
              </a:rPr>
              <a:t>Group </a:t>
            </a:r>
            <a:r>
              <a:rPr lang="ar-EG" sz="2400" b="1" u="sng" dirty="0">
                <a:solidFill>
                  <a:schemeClr val="bg1"/>
                </a:solidFill>
                <a:latin typeface="Arial" pitchFamily="34" charset="0"/>
                <a:cs typeface="Arial" pitchFamily="34" charset="0"/>
              </a:rPr>
              <a:t>Members</a:t>
            </a:r>
            <a:endParaRPr lang="ar-EG" sz="2400" b="1" u="sng" dirty="0">
              <a:solidFill>
                <a:schemeClr val="bg1"/>
              </a:solidFill>
            </a:endParaRPr>
          </a:p>
        </p:txBody>
      </p:sp>
      <p:sp>
        <p:nvSpPr>
          <p:cNvPr id="12" name="TextBox 11"/>
          <p:cNvSpPr txBox="1"/>
          <p:nvPr/>
        </p:nvSpPr>
        <p:spPr>
          <a:xfrm>
            <a:off x="4495800" y="1480452"/>
            <a:ext cx="4419600" cy="4832092"/>
          </a:xfrm>
          <a:prstGeom prst="rect">
            <a:avLst/>
          </a:prstGeom>
          <a:noFill/>
        </p:spPr>
        <p:txBody>
          <a:bodyPr wrap="square" rtlCol="1">
            <a:spAutoFit/>
          </a:bodyPr>
          <a:lstStyle/>
          <a:p>
            <a:r>
              <a:rPr lang="en-US" sz="2800" b="1" dirty="0">
                <a:solidFill>
                  <a:schemeClr val="bg1"/>
                </a:solidFill>
              </a:rPr>
              <a:t>In Wheel pattern</a:t>
            </a:r>
            <a:r>
              <a:rPr lang="en-US" sz="2800" dirty="0">
                <a:solidFill>
                  <a:schemeClr val="bg1"/>
                </a:solidFill>
              </a:rPr>
              <a:t>, one of the </a:t>
            </a:r>
            <a:r>
              <a:rPr lang="en-US" sz="2800" u="sng" dirty="0">
                <a:solidFill>
                  <a:schemeClr val="bg1"/>
                </a:solidFill>
              </a:rPr>
              <a:t>best pattern </a:t>
            </a:r>
            <a:r>
              <a:rPr lang="en-US" sz="2800" dirty="0">
                <a:solidFill>
                  <a:schemeClr val="bg1"/>
                </a:solidFill>
              </a:rPr>
              <a:t>while compare to other three. The leader has direct contact with all the group members and there are no communication problems, time issue and feedback from the group members. But all the group members can’t connect with one another</a:t>
            </a:r>
            <a:endParaRPr lang="ar-EG" sz="2800" dirty="0">
              <a:solidFill>
                <a:schemeClr val="bg1"/>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87" y="3352800"/>
            <a:ext cx="3802913" cy="3124200"/>
          </a:xfrm>
          <a:prstGeom prst="rect">
            <a:avLst/>
          </a:prstGeom>
        </p:spPr>
      </p:pic>
    </p:spTree>
    <p:extLst>
      <p:ext uri="{BB962C8B-B14F-4D97-AF65-F5344CB8AC3E}">
        <p14:creationId xmlns:p14="http://schemas.microsoft.com/office/powerpoint/2010/main" val="841084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533400" y="228373"/>
            <a:ext cx="8001000" cy="81043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Conti…Communication Pattern (Channel)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pic>
        <p:nvPicPr>
          <p:cNvPr id="1026" name="Picture 2" descr="Explain the influence of group membership patterns on Intra-Group"/>
          <p:cNvPicPr>
            <a:picLocks noChangeAspect="1" noChangeArrowheads="1"/>
          </p:cNvPicPr>
          <p:nvPr/>
        </p:nvPicPr>
        <p:blipFill rotWithShape="1">
          <a:blip r:embed="rId4">
            <a:extLst>
              <a:ext uri="{28A0092B-C50C-407E-A947-70E740481C1C}">
                <a14:useLocalDpi xmlns:a14="http://schemas.microsoft.com/office/drawing/2010/main" val="0"/>
              </a:ext>
            </a:extLst>
          </a:blip>
          <a:srcRect l="60404" t="2222" r="5553" b="49781"/>
          <a:stretch/>
        </p:blipFill>
        <p:spPr bwMode="auto">
          <a:xfrm>
            <a:off x="914400" y="1417320"/>
            <a:ext cx="79248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38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 name="Curved Right Arrow 1"/>
          <p:cNvSpPr/>
          <p:nvPr/>
        </p:nvSpPr>
        <p:spPr>
          <a:xfrm>
            <a:off x="86084" y="457199"/>
            <a:ext cx="778785" cy="2802617"/>
          </a:xfrm>
          <a:prstGeom prst="curvedRightArrow">
            <a:avLst>
              <a:gd name="adj1" fmla="val 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EG">
              <a:solidFill>
                <a:schemeClr val="tx1"/>
              </a:solidFill>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864869" y="228373"/>
            <a:ext cx="7288531" cy="74736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Communication Network (Channel )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4221887"/>
            <a:ext cx="2288264" cy="2283333"/>
          </a:xfrm>
          <a:prstGeom prst="rect">
            <a:avLst/>
          </a:prstGeom>
        </p:spPr>
      </p:pic>
      <p:sp>
        <p:nvSpPr>
          <p:cNvPr id="4" name="TextBox 3"/>
          <p:cNvSpPr txBox="1"/>
          <p:nvPr/>
        </p:nvSpPr>
        <p:spPr>
          <a:xfrm>
            <a:off x="38100" y="3412624"/>
            <a:ext cx="230350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2400" b="1" dirty="0" smtClean="0">
                <a:solidFill>
                  <a:schemeClr val="bg1"/>
                </a:solidFill>
              </a:rPr>
              <a:t>Informal  Communication</a:t>
            </a:r>
            <a:endParaRPr lang="ar-EG" sz="2400" b="1" dirty="0">
              <a:solidFill>
                <a:schemeClr val="bg1"/>
              </a:solidFill>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23312"/>
          <a:stretch/>
        </p:blipFill>
        <p:spPr>
          <a:xfrm>
            <a:off x="2667000" y="1129802"/>
            <a:ext cx="6477000" cy="4501771"/>
          </a:xfrm>
          <a:prstGeom prst="rect">
            <a:avLst/>
          </a:prstGeom>
        </p:spPr>
      </p:pic>
      <p:sp>
        <p:nvSpPr>
          <p:cNvPr id="8" name="TextBox 7"/>
          <p:cNvSpPr txBox="1"/>
          <p:nvPr/>
        </p:nvSpPr>
        <p:spPr>
          <a:xfrm>
            <a:off x="4552950" y="5540579"/>
            <a:ext cx="4133850" cy="584775"/>
          </a:xfrm>
          <a:prstGeom prst="rect">
            <a:avLst/>
          </a:prstGeom>
          <a:noFill/>
        </p:spPr>
        <p:txBody>
          <a:bodyPr wrap="square" rtlCol="1">
            <a:spAutoFit/>
          </a:bodyPr>
          <a:lstStyle/>
          <a:p>
            <a:r>
              <a:rPr lang="en-US" sz="3200" dirty="0" smtClean="0">
                <a:solidFill>
                  <a:schemeClr val="bg1"/>
                </a:solidFill>
              </a:rPr>
              <a:t>Vertical and Horizontal </a:t>
            </a:r>
            <a:endParaRPr lang="ar-EG" sz="3200" dirty="0">
              <a:solidFill>
                <a:schemeClr val="bg1"/>
              </a:solidFill>
            </a:endParaRPr>
          </a:p>
        </p:txBody>
      </p:sp>
      <p:sp>
        <p:nvSpPr>
          <p:cNvPr id="9" name="TextBox 8"/>
          <p:cNvSpPr txBox="1"/>
          <p:nvPr/>
        </p:nvSpPr>
        <p:spPr>
          <a:xfrm>
            <a:off x="3962400" y="1209497"/>
            <a:ext cx="4038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2800" b="1" dirty="0" smtClean="0">
                <a:solidFill>
                  <a:schemeClr val="bg1"/>
                </a:solidFill>
              </a:rPr>
              <a:t>Formal  Communication</a:t>
            </a:r>
            <a:endParaRPr lang="ar-EG" sz="2800" b="1" dirty="0">
              <a:solidFill>
                <a:schemeClr val="bg1"/>
              </a:solidFill>
            </a:endParaRPr>
          </a:p>
        </p:txBody>
      </p:sp>
      <p:sp>
        <p:nvSpPr>
          <p:cNvPr id="7" name="Curved Right Arrow 6"/>
          <p:cNvSpPr/>
          <p:nvPr/>
        </p:nvSpPr>
        <p:spPr>
          <a:xfrm flipH="1">
            <a:off x="8153400" y="457200"/>
            <a:ext cx="838200" cy="1275517"/>
          </a:xfrm>
          <a:prstGeom prst="curvedRightArrow">
            <a:avLst>
              <a:gd name="adj1" fmla="val 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EG">
              <a:solidFill>
                <a:schemeClr val="tx1"/>
              </a:solidFill>
            </a:endParaRPr>
          </a:p>
        </p:txBody>
      </p:sp>
    </p:spTree>
    <p:extLst>
      <p:ext uri="{BB962C8B-B14F-4D97-AF65-F5344CB8AC3E}">
        <p14:creationId xmlns:p14="http://schemas.microsoft.com/office/powerpoint/2010/main" val="1918172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6" name="Round Diagonal Corner Rectangle 5"/>
          <p:cNvSpPr/>
          <p:nvPr/>
        </p:nvSpPr>
        <p:spPr>
          <a:xfrm>
            <a:off x="533400" y="228373"/>
            <a:ext cx="8001000" cy="74736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  Conti… </a:t>
            </a:r>
            <a:r>
              <a:rPr lang="en-US" altLang="ko-KR" sz="3200" kern="0" spc="-40" dirty="0">
                <a:solidFill>
                  <a:sysClr val="windowText" lastClr="000000"/>
                </a:solidFill>
                <a:effectLst>
                  <a:glow rad="127000">
                    <a:sysClr val="window" lastClr="FFFFFF"/>
                  </a:glow>
                </a:effectLst>
                <a:latin typeface="Comic Sans MS" pitchFamily="66" charset="0"/>
                <a:cs typeface="Adobe Arabic"/>
              </a:rPr>
              <a:t>Formal </a:t>
            </a:r>
            <a:r>
              <a:rPr lang="en-US" altLang="ko-KR" sz="3200" kern="0" spc="-40" dirty="0" smtClean="0">
                <a:solidFill>
                  <a:sysClr val="windowText" lastClr="000000"/>
                </a:solidFill>
                <a:effectLst>
                  <a:glow rad="127000">
                    <a:sysClr val="window" lastClr="FFFFFF"/>
                  </a:glow>
                </a:effectLst>
                <a:latin typeface="Comic Sans MS" pitchFamily="66" charset="0"/>
                <a:cs typeface="Adobe Arabic"/>
              </a:rPr>
              <a:t>Communication (examples )</a:t>
            </a:r>
            <a:endParaRPr lang="en-US" altLang="ko-KR" sz="3200" kern="0" spc="-40" dirty="0">
              <a:solidFill>
                <a:sysClr val="windowText" lastClr="000000"/>
              </a:solidFill>
              <a:effectLst>
                <a:glow rad="127000">
                  <a:sysClr val="window" lastClr="FFFFFF"/>
                </a:glow>
              </a:effectLst>
              <a:latin typeface="Comic Sans MS" pitchFamily="66" charset="0"/>
              <a:cs typeface="Adobe Arabic"/>
            </a:endParaRPr>
          </a:p>
        </p:txBody>
      </p:sp>
      <p:sp>
        <p:nvSpPr>
          <p:cNvPr id="5" name="Content Placeholder 4"/>
          <p:cNvSpPr>
            <a:spLocks noGrp="1"/>
          </p:cNvSpPr>
          <p:nvPr>
            <p:ph sz="half" idx="1"/>
          </p:nvPr>
        </p:nvSpPr>
        <p:spPr>
          <a:xfrm>
            <a:off x="152400" y="1600200"/>
            <a:ext cx="4114800" cy="2667000"/>
          </a:xfrm>
        </p:spPr>
        <p:style>
          <a:lnRef idx="2">
            <a:schemeClr val="accent3"/>
          </a:lnRef>
          <a:fillRef idx="1">
            <a:schemeClr val="lt1"/>
          </a:fillRef>
          <a:effectRef idx="0">
            <a:schemeClr val="accent3"/>
          </a:effectRef>
          <a:fontRef idx="minor">
            <a:schemeClr val="dk1"/>
          </a:fontRef>
        </p:style>
        <p:txBody>
          <a:bodyPr/>
          <a:lstStyle/>
          <a:p>
            <a:pPr marL="333362" lvl="1" indent="0" algn="l" defTabSz="914400" rtl="0">
              <a:lnSpc>
                <a:spcPct val="100000"/>
              </a:lnSpc>
              <a:spcBef>
                <a:spcPts val="0"/>
              </a:spcBef>
              <a:buNone/>
            </a:pPr>
            <a:r>
              <a:rPr lang="en-US" sz="2800" dirty="0" smtClean="0">
                <a:solidFill>
                  <a:srgbClr val="000000"/>
                </a:solidFill>
                <a:latin typeface="Comic Sans MS" pitchFamily="66" charset="0"/>
              </a:rPr>
              <a:t>Upward communication as:</a:t>
            </a:r>
          </a:p>
          <a:p>
            <a:pPr lvl="1" algn="l" defTabSz="914400" rtl="0">
              <a:lnSpc>
                <a:spcPct val="100000"/>
              </a:lnSpc>
              <a:spcBef>
                <a:spcPts val="0"/>
              </a:spcBef>
              <a:buFont typeface="Arial" pitchFamily="34" charset="0"/>
              <a:buChar char="•"/>
            </a:pPr>
            <a:r>
              <a:rPr lang="en-US" sz="2800" dirty="0" smtClean="0">
                <a:solidFill>
                  <a:srgbClr val="000000"/>
                </a:solidFill>
                <a:latin typeface="Comic Sans MS" pitchFamily="66" charset="0"/>
              </a:rPr>
              <a:t>Opinion</a:t>
            </a:r>
          </a:p>
          <a:p>
            <a:pPr lvl="1" algn="l" defTabSz="914400" rtl="0">
              <a:lnSpc>
                <a:spcPct val="100000"/>
              </a:lnSpc>
              <a:spcBef>
                <a:spcPts val="0"/>
              </a:spcBef>
              <a:buFont typeface="Arial" pitchFamily="34" charset="0"/>
              <a:buChar char="•"/>
            </a:pPr>
            <a:r>
              <a:rPr lang="en-US" sz="2800" dirty="0" smtClean="0">
                <a:solidFill>
                  <a:srgbClr val="000000"/>
                </a:solidFill>
                <a:latin typeface="Comic Sans MS" pitchFamily="66" charset="0"/>
              </a:rPr>
              <a:t>Suggestion </a:t>
            </a:r>
          </a:p>
          <a:p>
            <a:pPr lvl="1" algn="l" defTabSz="914400" rtl="0">
              <a:lnSpc>
                <a:spcPct val="100000"/>
              </a:lnSpc>
              <a:spcBef>
                <a:spcPts val="0"/>
              </a:spcBef>
              <a:buFont typeface="Arial" pitchFamily="34" charset="0"/>
              <a:buChar char="•"/>
            </a:pPr>
            <a:r>
              <a:rPr lang="en-US" sz="2800" dirty="0" smtClean="0">
                <a:solidFill>
                  <a:srgbClr val="000000"/>
                </a:solidFill>
                <a:latin typeface="Comic Sans MS" pitchFamily="66" charset="0"/>
              </a:rPr>
              <a:t>Complains</a:t>
            </a:r>
            <a:endParaRPr lang="ar-EG" sz="2800" dirty="0"/>
          </a:p>
        </p:txBody>
      </p:sp>
      <p:sp>
        <p:nvSpPr>
          <p:cNvPr id="7" name="Content Placeholder 6"/>
          <p:cNvSpPr>
            <a:spLocks noGrp="1"/>
          </p:cNvSpPr>
          <p:nvPr>
            <p:ph sz="half" idx="2"/>
          </p:nvPr>
        </p:nvSpPr>
        <p:spPr>
          <a:xfrm>
            <a:off x="4419600" y="1600200"/>
            <a:ext cx="4572000" cy="2671501"/>
          </a:xfrm>
        </p:spPr>
        <p:style>
          <a:lnRef idx="2">
            <a:schemeClr val="accent3"/>
          </a:lnRef>
          <a:fillRef idx="1">
            <a:schemeClr val="lt1"/>
          </a:fillRef>
          <a:effectRef idx="0">
            <a:schemeClr val="accent3"/>
          </a:effectRef>
          <a:fontRef idx="minor">
            <a:schemeClr val="dk1"/>
          </a:fontRef>
        </p:style>
        <p:txBody>
          <a:bodyPr/>
          <a:lstStyle/>
          <a:p>
            <a:pPr marL="325424" lvl="1" indent="0" algn="l" rtl="0">
              <a:buNone/>
            </a:pPr>
            <a:r>
              <a:rPr lang="en-US" sz="2800" dirty="0" smtClean="0">
                <a:solidFill>
                  <a:schemeClr val="bg1"/>
                </a:solidFill>
                <a:latin typeface="Comic Sans MS" pitchFamily="66" charset="0"/>
              </a:rPr>
              <a:t>Downward communication </a:t>
            </a:r>
          </a:p>
          <a:p>
            <a:pPr marL="325424" lvl="1" indent="0" algn="l" rtl="0">
              <a:buNone/>
            </a:pPr>
            <a:r>
              <a:rPr lang="en-US" sz="2800" dirty="0" smtClean="0">
                <a:solidFill>
                  <a:schemeClr val="bg1"/>
                </a:solidFill>
                <a:latin typeface="Comic Sans MS" pitchFamily="66" charset="0"/>
              </a:rPr>
              <a:t>as :</a:t>
            </a:r>
          </a:p>
          <a:p>
            <a:pPr lvl="1" algn="l" rtl="0">
              <a:buFont typeface="Arial" pitchFamily="34" charset="0"/>
              <a:buChar char="•"/>
            </a:pPr>
            <a:r>
              <a:rPr lang="en-US" sz="2800" dirty="0" smtClean="0">
                <a:solidFill>
                  <a:schemeClr val="bg1"/>
                </a:solidFill>
                <a:latin typeface="Comic Sans MS" pitchFamily="66" charset="0"/>
              </a:rPr>
              <a:t>Circular</a:t>
            </a:r>
          </a:p>
          <a:p>
            <a:pPr lvl="1" algn="l" rtl="0">
              <a:buFont typeface="Arial" pitchFamily="34" charset="0"/>
              <a:buChar char="•"/>
            </a:pPr>
            <a:r>
              <a:rPr lang="en-US" sz="2800" dirty="0" smtClean="0">
                <a:solidFill>
                  <a:schemeClr val="bg1"/>
                </a:solidFill>
                <a:latin typeface="Comic Sans MS" pitchFamily="66" charset="0"/>
              </a:rPr>
              <a:t>Instructions </a:t>
            </a:r>
          </a:p>
          <a:p>
            <a:pPr lvl="1" algn="l" rtl="0">
              <a:buFont typeface="Arial" pitchFamily="34" charset="0"/>
              <a:buChar char="•"/>
            </a:pPr>
            <a:r>
              <a:rPr lang="en-US" sz="2800" dirty="0" smtClean="0">
                <a:solidFill>
                  <a:schemeClr val="bg1"/>
                </a:solidFill>
                <a:latin typeface="Comic Sans MS" pitchFamily="66" charset="0"/>
              </a:rPr>
              <a:t>Order </a:t>
            </a:r>
            <a:endParaRPr lang="ar-EG" sz="2800" dirty="0">
              <a:latin typeface="Comic Sans MS" pitchFamily="66" charset="0"/>
            </a:endParaRPr>
          </a:p>
        </p:txBody>
      </p:sp>
    </p:spTree>
    <p:extLst>
      <p:ext uri="{BB962C8B-B14F-4D97-AF65-F5344CB8AC3E}">
        <p14:creationId xmlns:p14="http://schemas.microsoft.com/office/powerpoint/2010/main" val="1355904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553998"/>
          </a:xfrm>
        </p:spPr>
        <p:txBody>
          <a:bodyPr/>
          <a:lstStyle/>
          <a:p>
            <a:pPr algn="ctr"/>
            <a:endParaRPr lang="ar-EG" sz="4000" b="1" dirty="0">
              <a:solidFill>
                <a:schemeClr val="bg1"/>
              </a:solidFill>
            </a:endParaRPr>
          </a:p>
        </p:txBody>
      </p:sp>
      <p:sp>
        <p:nvSpPr>
          <p:cNvPr id="6" name="Subtitle 5"/>
          <p:cNvSpPr>
            <a:spLocks noGrp="1"/>
          </p:cNvSpPr>
          <p:nvPr>
            <p:ph type="body" sz="quarter" idx="10"/>
          </p:nvPr>
        </p:nvSpPr>
        <p:spPr>
          <a:xfrm>
            <a:off x="76200" y="1737360"/>
            <a:ext cx="8915400" cy="4524315"/>
          </a:xfrm>
        </p:spPr>
        <p:style>
          <a:lnRef idx="2">
            <a:schemeClr val="accent3"/>
          </a:lnRef>
          <a:fillRef idx="1">
            <a:schemeClr val="lt1"/>
          </a:fillRef>
          <a:effectRef idx="0">
            <a:schemeClr val="accent3"/>
          </a:effectRef>
          <a:fontRef idx="minor">
            <a:schemeClr val="dk1"/>
          </a:fontRef>
        </p:style>
        <p:txBody>
          <a:bodyPr/>
          <a:lstStyle/>
          <a:p>
            <a:pPr marL="0" indent="0" algn="l" rtl="0">
              <a:buNone/>
            </a:pPr>
            <a:r>
              <a:rPr lang="en-US" sz="2800" b="1" dirty="0">
                <a:solidFill>
                  <a:schemeClr val="bg1"/>
                </a:solidFill>
                <a:latin typeface="Comic Sans MS" pitchFamily="66" charset="0"/>
              </a:rPr>
              <a:t>After this lecture </a:t>
            </a:r>
            <a:r>
              <a:rPr lang="en-US" sz="2800" b="1" dirty="0" smtClean="0">
                <a:solidFill>
                  <a:schemeClr val="bg1"/>
                </a:solidFill>
                <a:latin typeface="Comic Sans MS" pitchFamily="66" charset="0"/>
              </a:rPr>
              <a:t>group leader  </a:t>
            </a:r>
            <a:r>
              <a:rPr lang="en-US" sz="2800" b="1" dirty="0">
                <a:solidFill>
                  <a:schemeClr val="bg1"/>
                </a:solidFill>
                <a:latin typeface="Comic Sans MS" pitchFamily="66" charset="0"/>
              </a:rPr>
              <a:t>will be able to </a:t>
            </a:r>
            <a:r>
              <a:rPr lang="en-US" sz="2800" b="1" dirty="0" smtClean="0">
                <a:solidFill>
                  <a:schemeClr val="bg1"/>
                </a:solidFill>
                <a:latin typeface="Comic Sans MS" pitchFamily="66" charset="0"/>
              </a:rPr>
              <a:t>:</a:t>
            </a:r>
          </a:p>
          <a:p>
            <a:pPr algn="l" rtl="0">
              <a:lnSpc>
                <a:spcPct val="100000"/>
              </a:lnSpc>
              <a:buFont typeface="Arial" pitchFamily="34" charset="0"/>
              <a:buChar char="•"/>
            </a:pPr>
            <a:r>
              <a:rPr lang="en-US" sz="2400" b="1" dirty="0" smtClean="0">
                <a:solidFill>
                  <a:schemeClr val="bg1"/>
                </a:solidFill>
                <a:latin typeface="Comic Sans MS" pitchFamily="66" charset="0"/>
              </a:rPr>
              <a:t>Define the communication</a:t>
            </a:r>
          </a:p>
          <a:p>
            <a:pPr algn="l" rtl="0">
              <a:lnSpc>
                <a:spcPct val="100000"/>
              </a:lnSpc>
              <a:buFont typeface="Arial" pitchFamily="34" charset="0"/>
              <a:buChar char="•"/>
            </a:pPr>
            <a:r>
              <a:rPr lang="en-US" sz="2400" b="1" dirty="0" smtClean="0">
                <a:solidFill>
                  <a:schemeClr val="bg1"/>
                </a:solidFill>
                <a:latin typeface="Comic Sans MS" pitchFamily="66" charset="0"/>
              </a:rPr>
              <a:t>List the level of communication </a:t>
            </a:r>
          </a:p>
          <a:p>
            <a:pPr algn="l" rtl="0">
              <a:lnSpc>
                <a:spcPct val="100000"/>
              </a:lnSpc>
              <a:buFont typeface="Arial" pitchFamily="34" charset="0"/>
              <a:buChar char="•"/>
            </a:pPr>
            <a:r>
              <a:rPr lang="en-US" sz="2400" b="1" dirty="0" smtClean="0">
                <a:solidFill>
                  <a:schemeClr val="bg1"/>
                </a:solidFill>
                <a:latin typeface="Comic Sans MS" pitchFamily="66" charset="0"/>
              </a:rPr>
              <a:t>Explain the importance's of  communication</a:t>
            </a:r>
          </a:p>
          <a:p>
            <a:pPr algn="l" rtl="0">
              <a:lnSpc>
                <a:spcPct val="100000"/>
              </a:lnSpc>
              <a:buFont typeface="Arial" pitchFamily="34" charset="0"/>
              <a:buChar char="•"/>
            </a:pPr>
            <a:r>
              <a:rPr lang="en-US" sz="2400" b="1" dirty="0" smtClean="0">
                <a:solidFill>
                  <a:schemeClr val="bg1"/>
                </a:solidFill>
                <a:latin typeface="Comic Sans MS" pitchFamily="66" charset="0"/>
              </a:rPr>
              <a:t>List the elements and process of communication</a:t>
            </a:r>
          </a:p>
          <a:p>
            <a:pPr algn="l" rtl="0">
              <a:lnSpc>
                <a:spcPct val="100000"/>
              </a:lnSpc>
              <a:buFont typeface="Arial" pitchFamily="34" charset="0"/>
              <a:buChar char="•"/>
            </a:pPr>
            <a:r>
              <a:rPr lang="en-US" sz="2400" b="1" dirty="0">
                <a:solidFill>
                  <a:schemeClr val="bg1"/>
                </a:solidFill>
                <a:latin typeface="Comic Sans MS" pitchFamily="66" charset="0"/>
              </a:rPr>
              <a:t>Discuss the  pattern or channel of the communication</a:t>
            </a:r>
            <a:r>
              <a:rPr lang="en-US" sz="2400" b="1" dirty="0" smtClean="0">
                <a:solidFill>
                  <a:schemeClr val="bg1"/>
                </a:solidFill>
                <a:latin typeface="Comic Sans MS" pitchFamily="66" charset="0"/>
              </a:rPr>
              <a:t>.</a:t>
            </a:r>
          </a:p>
          <a:p>
            <a:pPr lvl="0" algn="l" rtl="0">
              <a:lnSpc>
                <a:spcPct val="100000"/>
              </a:lnSpc>
              <a:buFont typeface="Arial" pitchFamily="34" charset="0"/>
              <a:buChar char="•"/>
            </a:pPr>
            <a:r>
              <a:rPr lang="en-US" sz="2400" b="1" dirty="0" smtClean="0">
                <a:solidFill>
                  <a:schemeClr val="bg1"/>
                </a:solidFill>
                <a:latin typeface="Comic Sans MS" pitchFamily="66" charset="0"/>
              </a:rPr>
              <a:t>List the classification or types  of communication</a:t>
            </a:r>
          </a:p>
          <a:p>
            <a:pPr lvl="0" algn="l" rtl="0">
              <a:lnSpc>
                <a:spcPct val="100000"/>
              </a:lnSpc>
              <a:buFont typeface="Arial" pitchFamily="34" charset="0"/>
              <a:buChar char="•"/>
            </a:pPr>
            <a:r>
              <a:rPr lang="en-US" sz="2400" b="1" dirty="0" smtClean="0">
                <a:solidFill>
                  <a:srgbClr val="000000"/>
                </a:solidFill>
                <a:latin typeface="Comic Sans MS" pitchFamily="66" charset="0"/>
              </a:rPr>
              <a:t>Discuss </a:t>
            </a:r>
            <a:r>
              <a:rPr lang="en-US" sz="2400" b="1" dirty="0">
                <a:solidFill>
                  <a:srgbClr val="000000"/>
                </a:solidFill>
                <a:latin typeface="Comic Sans MS" pitchFamily="66" charset="0"/>
              </a:rPr>
              <a:t>the factor influencing the communication process</a:t>
            </a:r>
          </a:p>
          <a:p>
            <a:pPr algn="l" rtl="0">
              <a:lnSpc>
                <a:spcPct val="100000"/>
              </a:lnSpc>
              <a:buFont typeface="Arial" pitchFamily="34" charset="0"/>
              <a:buChar char="•"/>
            </a:pPr>
            <a:r>
              <a:rPr lang="en-US" sz="2400" b="1" dirty="0" smtClean="0">
                <a:solidFill>
                  <a:schemeClr val="bg1"/>
                </a:solidFill>
                <a:latin typeface="Comic Sans MS" pitchFamily="66" charset="0"/>
              </a:rPr>
              <a:t>Explain </a:t>
            </a:r>
            <a:r>
              <a:rPr lang="en-US" sz="2400" b="1" dirty="0">
                <a:solidFill>
                  <a:schemeClr val="bg1"/>
                </a:solidFill>
                <a:latin typeface="Comic Sans MS" pitchFamily="66" charset="0"/>
              </a:rPr>
              <a:t>the most common inhibitor of </a:t>
            </a:r>
            <a:r>
              <a:rPr lang="en-US" sz="2400" b="1" dirty="0" smtClean="0">
                <a:solidFill>
                  <a:schemeClr val="bg1"/>
                </a:solidFill>
                <a:latin typeface="Comic Sans MS" pitchFamily="66" charset="0"/>
              </a:rPr>
              <a:t>communication</a:t>
            </a:r>
          </a:p>
          <a:p>
            <a:pPr algn="l" rtl="0">
              <a:lnSpc>
                <a:spcPct val="100000"/>
              </a:lnSpc>
              <a:buFont typeface="Arial" pitchFamily="34" charset="0"/>
              <a:buChar char="•"/>
            </a:pPr>
            <a:r>
              <a:rPr lang="en-US" sz="2400" b="1" dirty="0" smtClean="0">
                <a:solidFill>
                  <a:schemeClr val="bg1"/>
                </a:solidFill>
                <a:latin typeface="Comic Sans MS" pitchFamily="66" charset="0"/>
              </a:rPr>
              <a:t>Discuss the  </a:t>
            </a:r>
            <a:r>
              <a:rPr lang="en-US" sz="2400" b="1" dirty="0">
                <a:solidFill>
                  <a:schemeClr val="bg1"/>
                </a:solidFill>
                <a:latin typeface="Comic Sans MS" pitchFamily="66" charset="0"/>
              </a:rPr>
              <a:t>guidelines to effective communication </a:t>
            </a:r>
            <a:r>
              <a:rPr lang="en-US" b="1" dirty="0" smtClean="0">
                <a:solidFill>
                  <a:schemeClr val="bg1"/>
                </a:solidFill>
              </a:rPr>
              <a:t>  </a:t>
            </a:r>
            <a:endParaRPr lang="ar-EG"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9753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755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5374743"/>
              </p:ext>
            </p:extLst>
          </p:nvPr>
        </p:nvGraphicFramePr>
        <p:xfrm>
          <a:off x="152400" y="1564541"/>
          <a:ext cx="8702040" cy="5262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52400" y="228600"/>
            <a:ext cx="89154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3200" b="1" cap="all" dirty="0" smtClean="0">
                <a:solidFill>
                  <a:schemeClr val="bg1"/>
                </a:solidFill>
                <a:latin typeface="+mj-lt"/>
              </a:rPr>
              <a:t>Factors influencing the communication process</a:t>
            </a:r>
            <a:endParaRPr lang="en-US" sz="3200" b="1" cap="all" dirty="0">
              <a:solidFill>
                <a:schemeClr val="bg1"/>
              </a:solidFill>
              <a:latin typeface="+mj-lt"/>
            </a:endParaRPr>
          </a:p>
        </p:txBody>
      </p:sp>
    </p:spTree>
    <p:extLst>
      <p:ext uri="{BB962C8B-B14F-4D97-AF65-F5344CB8AC3E}">
        <p14:creationId xmlns:p14="http://schemas.microsoft.com/office/powerpoint/2010/main" val="1476184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79FD04E1-27C2-4B14-810C-676F2F4FA4EE}"/>
                                            </p:graphicEl>
                                          </p:spTgt>
                                        </p:tgtEl>
                                        <p:attrNameLst>
                                          <p:attrName>style.visibility</p:attrName>
                                        </p:attrNameLst>
                                      </p:cBhvr>
                                      <p:to>
                                        <p:strVal val="visible"/>
                                      </p:to>
                                    </p:set>
                                    <p:anim calcmode="lin" valueType="num">
                                      <p:cBhvr additive="base">
                                        <p:cTn id="7" dur="500" fill="hold"/>
                                        <p:tgtEl>
                                          <p:spTgt spid="6">
                                            <p:graphicEl>
                                              <a:dgm id="{79FD04E1-27C2-4B14-810C-676F2F4FA4E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9FD04E1-27C2-4B14-810C-676F2F4FA4E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95A4E7A5-C7B1-4889-B30C-A2886392A783}"/>
                                            </p:graphicEl>
                                          </p:spTgt>
                                        </p:tgtEl>
                                        <p:attrNameLst>
                                          <p:attrName>style.visibility</p:attrName>
                                        </p:attrNameLst>
                                      </p:cBhvr>
                                      <p:to>
                                        <p:strVal val="visible"/>
                                      </p:to>
                                    </p:set>
                                    <p:anim calcmode="lin" valueType="num">
                                      <p:cBhvr additive="base">
                                        <p:cTn id="13" dur="500" fill="hold"/>
                                        <p:tgtEl>
                                          <p:spTgt spid="6">
                                            <p:graphicEl>
                                              <a:dgm id="{95A4E7A5-C7B1-4889-B30C-A2886392A78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95A4E7A5-C7B1-4889-B30C-A2886392A78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A2B21756-0B79-499C-BEE1-05C82B3115A9}"/>
                                            </p:graphicEl>
                                          </p:spTgt>
                                        </p:tgtEl>
                                        <p:attrNameLst>
                                          <p:attrName>style.visibility</p:attrName>
                                        </p:attrNameLst>
                                      </p:cBhvr>
                                      <p:to>
                                        <p:strVal val="visible"/>
                                      </p:to>
                                    </p:set>
                                    <p:anim calcmode="lin" valueType="num">
                                      <p:cBhvr additive="base">
                                        <p:cTn id="19" dur="500" fill="hold"/>
                                        <p:tgtEl>
                                          <p:spTgt spid="6">
                                            <p:graphicEl>
                                              <a:dgm id="{A2B21756-0B79-499C-BEE1-05C82B3115A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A2B21756-0B79-499C-BEE1-05C82B3115A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dgm id="{8D3497BF-465A-4F14-8FCA-ABCD85AE5CA2}"/>
                                            </p:graphicEl>
                                          </p:spTgt>
                                        </p:tgtEl>
                                        <p:attrNameLst>
                                          <p:attrName>style.visibility</p:attrName>
                                        </p:attrNameLst>
                                      </p:cBhvr>
                                      <p:to>
                                        <p:strVal val="visible"/>
                                      </p:to>
                                    </p:set>
                                    <p:anim calcmode="lin" valueType="num">
                                      <p:cBhvr additive="base">
                                        <p:cTn id="25" dur="500" fill="hold"/>
                                        <p:tgtEl>
                                          <p:spTgt spid="6">
                                            <p:graphicEl>
                                              <a:dgm id="{8D3497BF-465A-4F14-8FCA-ABCD85AE5CA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8D3497BF-465A-4F14-8FCA-ABCD85AE5CA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6BBA4A2F-D00E-4F88-9E23-69E54F6776EA}"/>
                                            </p:graphicEl>
                                          </p:spTgt>
                                        </p:tgtEl>
                                        <p:attrNameLst>
                                          <p:attrName>style.visibility</p:attrName>
                                        </p:attrNameLst>
                                      </p:cBhvr>
                                      <p:to>
                                        <p:strVal val="visible"/>
                                      </p:to>
                                    </p:set>
                                    <p:anim calcmode="lin" valueType="num">
                                      <p:cBhvr additive="base">
                                        <p:cTn id="31" dur="500" fill="hold"/>
                                        <p:tgtEl>
                                          <p:spTgt spid="6">
                                            <p:graphicEl>
                                              <a:dgm id="{6BBA4A2F-D00E-4F88-9E23-69E54F6776E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6BBA4A2F-D00E-4F88-9E23-69E54F6776E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67563660"/>
              </p:ext>
            </p:extLst>
          </p:nvPr>
        </p:nvGraphicFramePr>
        <p:xfrm>
          <a:off x="152400" y="1524000"/>
          <a:ext cx="8686800" cy="4988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52400" y="228600"/>
            <a:ext cx="89154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3200" b="1" cap="all" dirty="0" smtClean="0">
                <a:solidFill>
                  <a:schemeClr val="bg1"/>
                </a:solidFill>
              </a:rPr>
              <a:t>Conti…Factors influencing the communication process</a:t>
            </a:r>
            <a:endParaRPr lang="en-US" sz="3200" b="1" cap="all" dirty="0">
              <a:solidFill>
                <a:schemeClr val="bg1"/>
              </a:solidFill>
            </a:endParaRPr>
          </a:p>
        </p:txBody>
      </p:sp>
    </p:spTree>
    <p:extLst>
      <p:ext uri="{BB962C8B-B14F-4D97-AF65-F5344CB8AC3E}">
        <p14:creationId xmlns:p14="http://schemas.microsoft.com/office/powerpoint/2010/main" val="3762853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B163FE94-ED3D-4EC3-9108-81A9A084B7B5}"/>
                                            </p:graphicEl>
                                          </p:spTgt>
                                        </p:tgtEl>
                                        <p:attrNameLst>
                                          <p:attrName>style.visibility</p:attrName>
                                        </p:attrNameLst>
                                      </p:cBhvr>
                                      <p:to>
                                        <p:strVal val="visible"/>
                                      </p:to>
                                    </p:set>
                                    <p:anim calcmode="lin" valueType="num">
                                      <p:cBhvr additive="base">
                                        <p:cTn id="7" dur="500" fill="hold"/>
                                        <p:tgtEl>
                                          <p:spTgt spid="6">
                                            <p:graphicEl>
                                              <a:dgm id="{B163FE94-ED3D-4EC3-9108-81A9A084B7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B163FE94-ED3D-4EC3-9108-81A9A084B7B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42109179-85EC-4FD1-BB01-69C66368F625}"/>
                                            </p:graphicEl>
                                          </p:spTgt>
                                        </p:tgtEl>
                                        <p:attrNameLst>
                                          <p:attrName>style.visibility</p:attrName>
                                        </p:attrNameLst>
                                      </p:cBhvr>
                                      <p:to>
                                        <p:strVal val="visible"/>
                                      </p:to>
                                    </p:set>
                                    <p:anim calcmode="lin" valueType="num">
                                      <p:cBhvr additive="base">
                                        <p:cTn id="13" dur="500" fill="hold"/>
                                        <p:tgtEl>
                                          <p:spTgt spid="6">
                                            <p:graphicEl>
                                              <a:dgm id="{42109179-85EC-4FD1-BB01-69C66368F62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42109179-85EC-4FD1-BB01-69C66368F62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89F574A4-B995-4923-B8EC-AFE91983D25C}"/>
                                            </p:graphicEl>
                                          </p:spTgt>
                                        </p:tgtEl>
                                        <p:attrNameLst>
                                          <p:attrName>style.visibility</p:attrName>
                                        </p:attrNameLst>
                                      </p:cBhvr>
                                      <p:to>
                                        <p:strVal val="visible"/>
                                      </p:to>
                                    </p:set>
                                    <p:anim calcmode="lin" valueType="num">
                                      <p:cBhvr additive="base">
                                        <p:cTn id="19" dur="500" fill="hold"/>
                                        <p:tgtEl>
                                          <p:spTgt spid="6">
                                            <p:graphicEl>
                                              <a:dgm id="{89F574A4-B995-4923-B8EC-AFE91983D25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89F574A4-B995-4923-B8EC-AFE91983D25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3000"/>
            <a:ext cx="9143999" cy="5715000"/>
          </a:xfrm>
          <a:prstGeom prst="rect">
            <a:avLst/>
          </a:prstGeom>
        </p:spPr>
      </p:pic>
      <p:sp>
        <p:nvSpPr>
          <p:cNvPr id="6" name="Rectangle 5"/>
          <p:cNvSpPr/>
          <p:nvPr/>
        </p:nvSpPr>
        <p:spPr>
          <a:xfrm>
            <a:off x="-1" y="0"/>
            <a:ext cx="9143999" cy="11430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3600" b="1" dirty="0" smtClean="0"/>
              <a:t>and…..Knowledge is essential for communication  </a:t>
            </a:r>
            <a:endParaRPr lang="ar-EG" sz="3600" b="1" dirty="0"/>
          </a:p>
        </p:txBody>
      </p:sp>
    </p:spTree>
    <p:extLst>
      <p:ext uri="{BB962C8B-B14F-4D97-AF65-F5344CB8AC3E}">
        <p14:creationId xmlns:p14="http://schemas.microsoft.com/office/powerpoint/2010/main" val="627021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64884" y="374888"/>
            <a:ext cx="7954273" cy="119245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4800" kern="0" spc="-40" dirty="0" smtClean="0">
                <a:ln>
                  <a:solidFill>
                    <a:srgbClr val="FF3399"/>
                  </a:solidFill>
                </a:ln>
                <a:solidFill>
                  <a:srgbClr val="434342"/>
                </a:solidFill>
                <a:effectLst>
                  <a:glow rad="127000">
                    <a:sysClr val="window" lastClr="FFFFFF"/>
                  </a:glow>
                </a:effectLst>
                <a:latin typeface="Comic Sans MS" pitchFamily="66" charset="0"/>
                <a:cs typeface="Adobe Arabic"/>
              </a:rPr>
              <a:t>Question</a:t>
            </a:r>
            <a:endParaRPr lang="en-US" altLang="ko-KR" sz="4800" kern="0" spc="-40" dirty="0">
              <a:ln>
                <a:solidFill>
                  <a:srgbClr val="FF3399"/>
                </a:solidFill>
              </a:ln>
              <a:solidFill>
                <a:srgbClr val="434342"/>
              </a:solidFill>
              <a:effectLst>
                <a:glow rad="127000">
                  <a:sysClr val="window" lastClr="FFFFFF"/>
                </a:glow>
              </a:effectLst>
              <a:latin typeface="Comic Sans MS" pitchFamily="66" charset="0"/>
              <a:cs typeface="Adobe Arabic"/>
            </a:endParaRPr>
          </a:p>
        </p:txBody>
      </p:sp>
      <p:sp>
        <p:nvSpPr>
          <p:cNvPr id="7" name="TextBox 6"/>
          <p:cNvSpPr txBox="1"/>
          <p:nvPr/>
        </p:nvSpPr>
        <p:spPr>
          <a:xfrm>
            <a:off x="137662" y="2142833"/>
            <a:ext cx="8839199" cy="2411366"/>
          </a:xfrm>
          <a:prstGeom prst="rect">
            <a:avLst/>
          </a:prstGeom>
          <a:noFill/>
          <a:ln>
            <a:noFill/>
          </a:ln>
        </p:spPr>
        <p:txBody>
          <a:bodyPr wrap="square" rtlCol="1">
            <a:spAutoFit/>
          </a:bodyPr>
          <a:lstStyle/>
          <a:p>
            <a:pPr marL="92075" algn="ctr" defTabSz="914363" fontAlgn="base">
              <a:lnSpc>
                <a:spcPct val="150000"/>
              </a:lnSpc>
              <a:spcBef>
                <a:spcPct val="0"/>
              </a:spcBef>
              <a:spcAft>
                <a:spcPct val="0"/>
              </a:spcAft>
            </a:pPr>
            <a:r>
              <a:rPr lang="en-US" sz="3600" kern="0" dirty="0" smtClean="0">
                <a:ln w="19050">
                  <a:solidFill>
                    <a:srgbClr val="FF3399"/>
                  </a:solidFill>
                </a:ln>
                <a:solidFill>
                  <a:srgbClr val="000000"/>
                </a:solidFill>
                <a:effectLst>
                  <a:outerShdw blurRad="50800" dist="38100" dir="2700000" algn="tl" rotWithShape="0">
                    <a:prstClr val="black"/>
                  </a:outerShdw>
                </a:effectLst>
                <a:latin typeface="Comic Sans MS" pitchFamily="66" charset="0"/>
                <a:cs typeface="Arial" charset="0"/>
              </a:rPr>
              <a:t>List some factors may  </a:t>
            </a:r>
            <a:r>
              <a:rPr lang="en-US" sz="3600" kern="0" dirty="0">
                <a:ln w="19050">
                  <a:solidFill>
                    <a:srgbClr val="FF3399"/>
                  </a:solidFill>
                </a:ln>
                <a:solidFill>
                  <a:srgbClr val="000000"/>
                </a:solidFill>
                <a:effectLst>
                  <a:outerShdw blurRad="50800" dist="38100" dir="2700000" algn="tl" rotWithShape="0">
                    <a:prstClr val="black"/>
                  </a:outerShdw>
                </a:effectLst>
                <a:latin typeface="Comic Sans MS" pitchFamily="66" charset="0"/>
                <a:cs typeface="Arial" charset="0"/>
              </a:rPr>
              <a:t>influencing the communication </a:t>
            </a:r>
            <a:r>
              <a:rPr lang="en-US" sz="3600" kern="0" dirty="0" smtClean="0">
                <a:ln w="19050">
                  <a:solidFill>
                    <a:srgbClr val="FF3399"/>
                  </a:solidFill>
                </a:ln>
                <a:solidFill>
                  <a:srgbClr val="000000"/>
                </a:solidFill>
                <a:effectLst>
                  <a:outerShdw blurRad="50800" dist="38100" dir="2700000" algn="tl" rotWithShape="0">
                    <a:prstClr val="black"/>
                  </a:outerShdw>
                </a:effectLst>
                <a:latin typeface="Comic Sans MS" pitchFamily="66" charset="0"/>
                <a:cs typeface="Arial" charset="0"/>
              </a:rPr>
              <a:t>process. </a:t>
            </a:r>
            <a:endParaRPr lang="en-US" sz="3600" kern="0" dirty="0">
              <a:ln w="19050">
                <a:solidFill>
                  <a:srgbClr val="FF3399"/>
                </a:solidFill>
              </a:ln>
              <a:solidFill>
                <a:srgbClr val="000000"/>
              </a:solidFill>
              <a:effectLst>
                <a:outerShdw blurRad="50800" dist="38100" dir="2700000" algn="tl" rotWithShape="0">
                  <a:prstClr val="black"/>
                </a:outerShdw>
              </a:effectLst>
              <a:latin typeface="Comic Sans MS" pitchFamily="66" charset="0"/>
              <a:cs typeface="Arial" charset="0"/>
            </a:endParaRPr>
          </a:p>
          <a:p>
            <a:pPr marL="92075" algn="just" defTabSz="914363" fontAlgn="base">
              <a:lnSpc>
                <a:spcPct val="150000"/>
              </a:lnSpc>
              <a:spcBef>
                <a:spcPct val="0"/>
              </a:spcBef>
              <a:spcAft>
                <a:spcPct val="0"/>
              </a:spcAft>
            </a:pPr>
            <a:endParaRPr lang="en-US" sz="3200" kern="0" dirty="0">
              <a:ln w="19050">
                <a:solidFill>
                  <a:srgbClr val="FF3399"/>
                </a:solidFill>
              </a:ln>
              <a:solidFill>
                <a:srgbClr val="000000"/>
              </a:solidFill>
              <a:effectLst>
                <a:outerShdw blurRad="50800" dist="38100" dir="2700000" algn="tl" rotWithShape="0">
                  <a:prstClr val="black"/>
                </a:outerShdw>
              </a:effectLst>
              <a:latin typeface="Comic Sans MS" pitchFamily="66" charset="0"/>
              <a:cs typeface="Arial" charset="0"/>
            </a:endParaRPr>
          </a:p>
        </p:txBody>
      </p:sp>
    </p:spTree>
    <p:extLst>
      <p:ext uri="{BB962C8B-B14F-4D97-AF65-F5344CB8AC3E}">
        <p14:creationId xmlns:p14="http://schemas.microsoft.com/office/powerpoint/2010/main" val="2128026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pSp>
        <p:nvGrpSpPr>
          <p:cNvPr id="2" name="Group 12"/>
          <p:cNvGrpSpPr/>
          <p:nvPr/>
        </p:nvGrpSpPr>
        <p:grpSpPr>
          <a:xfrm>
            <a:off x="357158" y="357166"/>
            <a:ext cx="8286808" cy="1285884"/>
            <a:chOff x="1924788" y="1095263"/>
            <a:chExt cx="6036291" cy="3610923"/>
          </a:xfrm>
        </p:grpSpPr>
        <p:sp>
          <p:nvSpPr>
            <p:cNvPr id="14" name="Double Bracket 13"/>
            <p:cNvSpPr/>
            <p:nvPr/>
          </p:nvSpPr>
          <p:spPr>
            <a:xfrm>
              <a:off x="1924788" y="1095263"/>
              <a:ext cx="6036291" cy="3610923"/>
            </a:xfrm>
            <a:prstGeom prst="bracketPair">
              <a:avLst>
                <a:gd name="adj" fmla="val 0"/>
              </a:avLst>
            </a:prstGeom>
            <a:gradFill flip="none" rotWithShape="1">
              <a:gsLst>
                <a:gs pos="0">
                  <a:srgbClr val="DEBD6C">
                    <a:shade val="30000"/>
                    <a:satMod val="115000"/>
                  </a:srgbClr>
                </a:gs>
                <a:gs pos="50000">
                  <a:srgbClr val="DEBD6C">
                    <a:shade val="67500"/>
                    <a:satMod val="115000"/>
                  </a:srgbClr>
                </a:gs>
                <a:gs pos="100000">
                  <a:srgbClr val="DEBD6C">
                    <a:shade val="100000"/>
                    <a:satMod val="115000"/>
                  </a:srgbClr>
                </a:gs>
              </a:gsLst>
              <a:lin ang="16200000" scaled="1"/>
              <a:tileRect/>
            </a:gra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fontAlgn="base">
                <a:spcBef>
                  <a:spcPct val="0"/>
                </a:spcBef>
                <a:spcAft>
                  <a:spcPct val="0"/>
                </a:spcAft>
              </a:pPr>
              <a:endParaRPr lang="ar-EG" sz="2400" b="1">
                <a:solidFill>
                  <a:prstClr val="black"/>
                </a:solidFill>
                <a:latin typeface="PenyaeLight" pitchFamily="34" charset="0"/>
              </a:endParaRPr>
            </a:p>
          </p:txBody>
        </p:sp>
        <p:sp>
          <p:nvSpPr>
            <p:cNvPr id="15" name="TextBox 7"/>
            <p:cNvSpPr txBox="1"/>
            <p:nvPr/>
          </p:nvSpPr>
          <p:spPr>
            <a:xfrm>
              <a:off x="1938235" y="1336329"/>
              <a:ext cx="6022844" cy="1572980"/>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fontAlgn="base">
                <a:lnSpc>
                  <a:spcPct val="95000"/>
                </a:lnSpc>
                <a:spcBef>
                  <a:spcPct val="0"/>
                </a:spcBef>
                <a:spcAft>
                  <a:spcPct val="0"/>
                </a:spcAft>
                <a:buClr>
                  <a:srgbClr val="8FB08C">
                    <a:lumMod val="75000"/>
                  </a:srgbClr>
                </a:buClr>
                <a:defRPr/>
              </a:pPr>
              <a:r>
                <a:rPr lang="en-US" sz="3200" kern="0" spc="-40" dirty="0" smtClean="0">
                  <a:solidFill>
                    <a:sysClr val="windowText" lastClr="000000"/>
                  </a:solidFill>
                  <a:effectLst>
                    <a:glow rad="127000">
                      <a:sysClr val="window" lastClr="FFFFFF"/>
                    </a:glow>
                  </a:effectLst>
                  <a:latin typeface="Comic Sans MS" pitchFamily="66" charset="0"/>
                  <a:cs typeface="Adobe Arabic"/>
                </a:rPr>
                <a:t>Classification of communication</a:t>
              </a:r>
            </a:p>
          </p:txBody>
        </p:sp>
      </p:grpSp>
      <p:grpSp>
        <p:nvGrpSpPr>
          <p:cNvPr id="3" name="Group 31"/>
          <p:cNvGrpSpPr/>
          <p:nvPr/>
        </p:nvGrpSpPr>
        <p:grpSpPr>
          <a:xfrm>
            <a:off x="281579" y="1905280"/>
            <a:ext cx="3604621" cy="3146203"/>
            <a:chOff x="4640263" y="3023346"/>
            <a:chExt cx="1368425" cy="1623149"/>
          </a:xfrm>
        </p:grpSpPr>
        <p:grpSp>
          <p:nvGrpSpPr>
            <p:cNvPr id="4" name="Group 11"/>
            <p:cNvGrpSpPr>
              <a:grpSpLocks/>
            </p:cNvGrpSpPr>
            <p:nvPr/>
          </p:nvGrpSpPr>
          <p:grpSpPr bwMode="auto">
            <a:xfrm>
              <a:off x="4640263" y="3023347"/>
              <a:ext cx="1368425" cy="1622425"/>
              <a:chOff x="2226" y="2190"/>
              <a:chExt cx="798" cy="949"/>
            </a:xfrm>
          </p:grpSpPr>
          <p:sp>
            <p:nvSpPr>
              <p:cNvPr id="27" name="AutoShape 12"/>
              <p:cNvSpPr>
                <a:spLocks noChangeArrowheads="1"/>
              </p:cNvSpPr>
              <p:nvPr/>
            </p:nvSpPr>
            <p:spPr bwMode="gray">
              <a:xfrm>
                <a:off x="2226" y="2190"/>
                <a:ext cx="798" cy="949"/>
              </a:xfrm>
              <a:prstGeom prst="roundRect">
                <a:avLst>
                  <a:gd name="adj" fmla="val 11921"/>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noFill/>
              </a:ln>
              <a:effectLst>
                <a:outerShdw dist="53882" dir="2700000" algn="ctr" rotWithShape="0">
                  <a:srgbClr val="000000">
                    <a:alpha val="50000"/>
                  </a:srgbClr>
                </a:outerShdw>
              </a:effectLst>
              <a:extLst>
                <a:ext uri="{91240B29-F687-4F45-9708-019B960494DF}">
                  <a14:hiddenLine xmlns:a14="http://schemas.microsoft.com/office/drawing/2010/main" w="25400">
                    <a:solidFill>
                      <a:srgbClr val="FEFEFE"/>
                    </a:solidFill>
                    <a:round/>
                    <a:headEnd/>
                    <a:tailEnd/>
                  </a14:hiddenLine>
                </a:ext>
              </a:extLst>
            </p:spPr>
            <p:txBody>
              <a:bodyPr wrap="none" anchor="ctr"/>
              <a:lstStyle/>
              <a:p>
                <a:pPr fontAlgn="base">
                  <a:spcBef>
                    <a:spcPct val="0"/>
                  </a:spcBef>
                  <a:spcAft>
                    <a:spcPct val="0"/>
                  </a:spcAft>
                  <a:defRPr/>
                </a:pPr>
                <a:endParaRPr lang="en-US" sz="1600" kern="0" dirty="0">
                  <a:solidFill>
                    <a:sysClr val="windowText" lastClr="000000"/>
                  </a:solidFill>
                  <a:latin typeface="Arial" charset="0"/>
                  <a:cs typeface="Arial" charset="0"/>
                </a:endParaRPr>
              </a:p>
            </p:txBody>
          </p:sp>
          <p:sp>
            <p:nvSpPr>
              <p:cNvPr id="28" name="Freeform 13"/>
              <p:cNvSpPr>
                <a:spLocks/>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tx1"/>
                  </a:gs>
                  <a:gs pos="50000">
                    <a:srgbClr val="FFC319">
                      <a:alpha val="0"/>
                    </a:srgbClr>
                  </a:gs>
                  <a:gs pos="100000">
                    <a:srgbClr val="FFC319">
                      <a:gamma/>
                      <a:tint val="60392"/>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1600" kern="0" dirty="0">
                  <a:solidFill>
                    <a:sysClr val="windowText" lastClr="000000"/>
                  </a:solidFill>
                  <a:latin typeface="Arial" charset="0"/>
                  <a:cs typeface="Arial" charset="0"/>
                </a:endParaRPr>
              </a:p>
            </p:txBody>
          </p:sp>
        </p:grpSp>
        <p:sp>
          <p:nvSpPr>
            <p:cNvPr id="26" name="Text Box 14"/>
            <p:cNvSpPr txBox="1">
              <a:spLocks noChangeArrowheads="1"/>
            </p:cNvSpPr>
            <p:nvPr/>
          </p:nvSpPr>
          <p:spPr bwMode="white">
            <a:xfrm>
              <a:off x="4733350" y="3023346"/>
              <a:ext cx="1275338" cy="162314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150000"/>
                </a:lnSpc>
                <a:spcBef>
                  <a:spcPct val="50000"/>
                </a:spcBef>
                <a:spcAft>
                  <a:spcPct val="0"/>
                </a:spcAft>
                <a:defRPr/>
              </a:pPr>
              <a:r>
                <a:rPr lang="en-US" altLang="ko-KR" sz="2800" kern="0" spc="-40" dirty="0" smtClean="0">
                  <a:solidFill>
                    <a:sysClr val="windowText" lastClr="000000"/>
                  </a:solidFill>
                  <a:effectLst>
                    <a:glow rad="127000">
                      <a:sysClr val="window" lastClr="FFFFFF"/>
                    </a:glow>
                  </a:effectLst>
                  <a:latin typeface="Comic Sans MS" pitchFamily="66" charset="0"/>
                  <a:cs typeface="Adobe Arabic"/>
                </a:rPr>
                <a:t>Verbal communication</a:t>
              </a:r>
            </a:p>
            <a:p>
              <a:pPr algn="ctr" fontAlgn="base">
                <a:lnSpc>
                  <a:spcPct val="150000"/>
                </a:lnSpc>
                <a:spcBef>
                  <a:spcPct val="50000"/>
                </a:spcBef>
                <a:spcAft>
                  <a:spcPct val="0"/>
                </a:spcAft>
                <a:defRPr/>
              </a:pPr>
              <a:r>
                <a:rPr lang="en-US" altLang="ko-KR" sz="2800" kern="0" spc="-40" dirty="0" smtClean="0">
                  <a:solidFill>
                    <a:sysClr val="windowText" lastClr="000000"/>
                  </a:solidFill>
                  <a:effectLst>
                    <a:glow rad="127000">
                      <a:sysClr val="window" lastClr="FFFFFF"/>
                    </a:glow>
                  </a:effectLst>
                  <a:latin typeface="Comic Sans MS" pitchFamily="66" charset="0"/>
                  <a:cs typeface="Adobe Arabic"/>
                </a:rPr>
                <a:t>Uses of spoken or written words </a:t>
              </a:r>
              <a:endParaRPr lang="en-US" altLang="ko-KR" sz="2800" kern="0" spc="-40" dirty="0">
                <a:solidFill>
                  <a:sysClr val="windowText" lastClr="000000"/>
                </a:solidFill>
                <a:effectLst>
                  <a:glow rad="127000">
                    <a:sysClr val="window" lastClr="FFFFFF"/>
                  </a:glow>
                </a:effectLst>
                <a:latin typeface="Comic Sans MS" pitchFamily="66" charset="0"/>
                <a:cs typeface="Adobe Arabic"/>
              </a:endParaRPr>
            </a:p>
          </p:txBody>
        </p:sp>
      </p:grpSp>
      <p:grpSp>
        <p:nvGrpSpPr>
          <p:cNvPr id="7" name="Group 46"/>
          <p:cNvGrpSpPr/>
          <p:nvPr/>
        </p:nvGrpSpPr>
        <p:grpSpPr>
          <a:xfrm>
            <a:off x="5300305" y="1768842"/>
            <a:ext cx="3538897" cy="3331399"/>
            <a:chOff x="4640262" y="2990865"/>
            <a:chExt cx="1336605" cy="1837374"/>
          </a:xfrm>
        </p:grpSpPr>
        <p:grpSp>
          <p:nvGrpSpPr>
            <p:cNvPr id="8" name="Group 11"/>
            <p:cNvGrpSpPr>
              <a:grpSpLocks/>
            </p:cNvGrpSpPr>
            <p:nvPr/>
          </p:nvGrpSpPr>
          <p:grpSpPr bwMode="auto">
            <a:xfrm>
              <a:off x="4640262" y="2990865"/>
              <a:ext cx="1335843" cy="1810483"/>
              <a:chOff x="2226" y="2171"/>
              <a:chExt cx="779" cy="1059"/>
            </a:xfrm>
          </p:grpSpPr>
          <p:sp>
            <p:nvSpPr>
              <p:cNvPr id="42" name="AutoShape 12"/>
              <p:cNvSpPr>
                <a:spLocks noChangeArrowheads="1"/>
              </p:cNvSpPr>
              <p:nvPr/>
            </p:nvSpPr>
            <p:spPr bwMode="gray">
              <a:xfrm>
                <a:off x="2226" y="2171"/>
                <a:ext cx="779" cy="1059"/>
              </a:xfrm>
              <a:prstGeom prst="roundRect">
                <a:avLst>
                  <a:gd name="adj" fmla="val 1192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dist="53882" dir="2700000" algn="ctr" rotWithShape="0">
                  <a:srgbClr val="000000">
                    <a:alpha val="50000"/>
                  </a:srgbClr>
                </a:outerShdw>
              </a:effectLst>
              <a:extLst>
                <a:ext uri="{91240B29-F687-4F45-9708-019B960494DF}">
                  <a14:hiddenLine xmlns:a14="http://schemas.microsoft.com/office/drawing/2010/main" w="25400">
                    <a:solidFill>
                      <a:srgbClr val="FEFEFE"/>
                    </a:solidFill>
                    <a:round/>
                    <a:headEnd/>
                    <a:tailEnd/>
                  </a14:hiddenLine>
                </a:ext>
              </a:extLst>
            </p:spPr>
            <p:txBody>
              <a:bodyPr wrap="none" anchor="ctr"/>
              <a:lstStyle/>
              <a:p>
                <a:pPr>
                  <a:defRPr/>
                </a:pPr>
                <a:endParaRPr lang="en-US" sz="1600" kern="0" dirty="0">
                  <a:solidFill>
                    <a:sysClr val="windowText" lastClr="000000"/>
                  </a:solidFill>
                  <a:latin typeface="Arial" charset="0"/>
                  <a:cs typeface="Arial" charset="0"/>
                </a:endParaRPr>
              </a:p>
            </p:txBody>
          </p:sp>
          <p:sp>
            <p:nvSpPr>
              <p:cNvPr id="43" name="Freeform 13"/>
              <p:cNvSpPr>
                <a:spLocks/>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tx1"/>
                  </a:gs>
                  <a:gs pos="50000">
                    <a:srgbClr val="FFC319">
                      <a:alpha val="0"/>
                    </a:srgbClr>
                  </a:gs>
                  <a:gs pos="100000">
                    <a:srgbClr val="FFC319">
                      <a:gamma/>
                      <a:tint val="60392"/>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1600" kern="0" dirty="0">
                  <a:solidFill>
                    <a:sysClr val="windowText" lastClr="000000"/>
                  </a:solidFill>
                  <a:latin typeface="Arial" charset="0"/>
                  <a:cs typeface="Arial" charset="0"/>
                </a:endParaRPr>
              </a:p>
            </p:txBody>
          </p:sp>
        </p:grpSp>
        <p:sp>
          <p:nvSpPr>
            <p:cNvPr id="41" name="Text Box 14"/>
            <p:cNvSpPr txBox="1">
              <a:spLocks noChangeArrowheads="1"/>
            </p:cNvSpPr>
            <p:nvPr/>
          </p:nvSpPr>
          <p:spPr bwMode="white">
            <a:xfrm>
              <a:off x="4640263" y="3113777"/>
              <a:ext cx="1336604" cy="171446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130000"/>
                </a:lnSpc>
                <a:spcBef>
                  <a:spcPct val="50000"/>
                </a:spcBef>
                <a:spcAft>
                  <a:spcPct val="0"/>
                </a:spcAft>
                <a:defRPr/>
              </a:pPr>
              <a:r>
                <a:rPr lang="en-US" altLang="ko-KR" sz="2800" kern="0" spc="-40" dirty="0" smtClean="0">
                  <a:solidFill>
                    <a:sysClr val="windowText" lastClr="000000"/>
                  </a:solidFill>
                  <a:effectLst>
                    <a:glow rad="127000">
                      <a:sysClr val="window" lastClr="FFFFFF"/>
                    </a:glow>
                  </a:effectLst>
                  <a:latin typeface="Comic Sans MS" pitchFamily="66" charset="0"/>
                  <a:cs typeface="Adobe Arabic"/>
                </a:rPr>
                <a:t>Non-verbal communication</a:t>
              </a:r>
            </a:p>
            <a:p>
              <a:pPr algn="ctr" fontAlgn="base">
                <a:lnSpc>
                  <a:spcPct val="130000"/>
                </a:lnSpc>
                <a:spcBef>
                  <a:spcPct val="50000"/>
                </a:spcBef>
                <a:spcAft>
                  <a:spcPct val="0"/>
                </a:spcAft>
                <a:defRPr/>
              </a:pPr>
              <a:r>
                <a:rPr lang="en-US" altLang="ko-KR" sz="2800" kern="0" spc="-40" dirty="0" smtClean="0">
                  <a:solidFill>
                    <a:sysClr val="windowText" lastClr="000000"/>
                  </a:solidFill>
                  <a:effectLst>
                    <a:glow rad="127000">
                      <a:sysClr val="window" lastClr="FFFFFF"/>
                    </a:glow>
                  </a:effectLst>
                  <a:latin typeface="Comic Sans MS" pitchFamily="66" charset="0"/>
                  <a:cs typeface="Adobe Arabic"/>
                </a:rPr>
                <a:t>Uses other form  as gestures or facial expressions </a:t>
              </a:r>
              <a:endParaRPr lang="en-US" altLang="ko-KR" sz="2800" kern="0" spc="-40" dirty="0">
                <a:solidFill>
                  <a:sysClr val="windowText" lastClr="000000"/>
                </a:solidFill>
                <a:effectLst>
                  <a:glow rad="127000">
                    <a:sysClr val="window" lastClr="FFFFFF"/>
                  </a:glow>
                </a:effectLst>
                <a:latin typeface="Comic Sans MS" pitchFamily="66" charset="0"/>
                <a:cs typeface="Adobe Arabic"/>
              </a:endParaRPr>
            </a:p>
          </p:txBody>
        </p:sp>
      </p:grpSp>
      <p:sp>
        <p:nvSpPr>
          <p:cNvPr id="16" name="Freeform 8"/>
          <p:cNvSpPr>
            <a:spLocks/>
          </p:cNvSpPr>
          <p:nvPr/>
        </p:nvSpPr>
        <p:spPr bwMode="gray">
          <a:xfrm>
            <a:off x="4052624" y="1782138"/>
            <a:ext cx="481274" cy="123181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3">
              <a:lumMod val="40000"/>
              <a:lumOff val="60000"/>
            </a:schemeClr>
          </a:solidFill>
          <a:ln w="0">
            <a:solidFill>
              <a:sysClr val="windowText" lastClr="000000"/>
            </a:solidFill>
            <a:prstDash val="solid"/>
            <a:round/>
            <a:headEnd/>
            <a:tailEnd/>
          </a:ln>
        </p:spPr>
        <p:txBody>
          <a:bodyPr/>
          <a:lstStyle/>
          <a:p>
            <a:pPr>
              <a:defRPr/>
            </a:pPr>
            <a:endParaRPr lang="en-US" kern="0" dirty="0">
              <a:solidFill>
                <a:sysClr val="windowText" lastClr="000000"/>
              </a:solidFill>
              <a:cs typeface="Arial" charset="0"/>
            </a:endParaRPr>
          </a:p>
        </p:txBody>
      </p:sp>
      <p:sp>
        <p:nvSpPr>
          <p:cNvPr id="17" name="Freeform 10"/>
          <p:cNvSpPr>
            <a:spLocks/>
          </p:cNvSpPr>
          <p:nvPr/>
        </p:nvSpPr>
        <p:spPr bwMode="gray">
          <a:xfrm flipH="1">
            <a:off x="4724399" y="1712246"/>
            <a:ext cx="480865" cy="137159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3">
              <a:lumMod val="40000"/>
              <a:lumOff val="60000"/>
            </a:schemeClr>
          </a:solidFill>
          <a:ln w="0">
            <a:solidFill>
              <a:sysClr val="windowText" lastClr="000000"/>
            </a:solidFill>
            <a:prstDash val="solid"/>
            <a:round/>
            <a:headEnd/>
            <a:tailEnd/>
          </a:ln>
        </p:spPr>
        <p:txBody>
          <a:bodyPr/>
          <a:lstStyle/>
          <a:p>
            <a:pPr>
              <a:defRPr/>
            </a:pPr>
            <a:endParaRPr lang="en-US" kern="0" dirty="0">
              <a:solidFill>
                <a:sysClr val="windowText" lastClr="000000"/>
              </a:solidFill>
              <a:cs typeface="Arial" charset="0"/>
            </a:endParaRPr>
          </a:p>
        </p:txBody>
      </p:sp>
    </p:spTree>
    <p:extLst>
      <p:ext uri="{BB962C8B-B14F-4D97-AF65-F5344CB8AC3E}">
        <p14:creationId xmlns:p14="http://schemas.microsoft.com/office/powerpoint/2010/main" val="11986724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228600"/>
            <a:ext cx="8072494" cy="1101650"/>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4400" kern="0" spc="-40" dirty="0">
                <a:solidFill>
                  <a:sysClr val="windowText" lastClr="000000"/>
                </a:solidFill>
                <a:effectLst>
                  <a:glow rad="127000">
                    <a:sysClr val="window" lastClr="FFFFFF"/>
                  </a:glow>
                </a:effectLst>
                <a:latin typeface="Comic Sans MS" pitchFamily="66" charset="0"/>
                <a:cs typeface="Adobe Arabic"/>
              </a:rPr>
              <a:t>Verbal communication</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pic>
        <p:nvPicPr>
          <p:cNvPr id="11" name="Picture 10" descr="204626_8710.jpg"/>
          <p:cNvPicPr>
            <a:picLocks noChangeAspect="1"/>
          </p:cNvPicPr>
          <p:nvPr/>
        </p:nvPicPr>
        <p:blipFill>
          <a:blip r:embed="rId4">
            <a:clrChange>
              <a:clrFrom>
                <a:srgbClr val="FFFFFF"/>
              </a:clrFrom>
              <a:clrTo>
                <a:srgbClr val="FFFFFF">
                  <a:alpha val="0"/>
                </a:srgbClr>
              </a:clrTo>
            </a:clrChange>
            <a:lum bright="-10000" contrast="30000"/>
          </a:blip>
          <a:stretch>
            <a:fillRect/>
          </a:stretch>
        </p:blipFill>
        <p:spPr>
          <a:xfrm>
            <a:off x="-307057" y="1143000"/>
            <a:ext cx="9846860" cy="5853088"/>
          </a:xfrm>
          <a:prstGeom prst="rect">
            <a:avLst/>
          </a:prstGeom>
        </p:spPr>
      </p:pic>
      <p:sp>
        <p:nvSpPr>
          <p:cNvPr id="7" name="TextBox 6"/>
          <p:cNvSpPr txBox="1"/>
          <p:nvPr/>
        </p:nvSpPr>
        <p:spPr>
          <a:xfrm>
            <a:off x="1021080" y="3048000"/>
            <a:ext cx="6934200" cy="2677656"/>
          </a:xfrm>
          <a:prstGeom prst="rect">
            <a:avLst/>
          </a:prstGeom>
          <a:noFill/>
          <a:ln>
            <a:noFill/>
          </a:ln>
        </p:spPr>
        <p:txBody>
          <a:bodyPr wrap="square" rtlCol="1">
            <a:spAutoFit/>
          </a:bodyPr>
          <a:lstStyle/>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Speaking </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Reading</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Writing</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Listening</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Discussion</a:t>
            </a: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3777990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0" end="0"/>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7">
                                            <p:txEl>
                                              <p:pRg st="1" end="1"/>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7">
                                            <p:txEl>
                                              <p:pRg st="2" end="2"/>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 calcmode="lin" valueType="num">
                                      <p:cBhvr>
                                        <p:cTn id="4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pic>
        <p:nvPicPr>
          <p:cNvPr id="11" name="Picture 10" descr="204626_8710.jpg"/>
          <p:cNvPicPr>
            <a:picLocks noChangeAspect="1"/>
          </p:cNvPicPr>
          <p:nvPr/>
        </p:nvPicPr>
        <p:blipFill>
          <a:blip r:embed="rId4">
            <a:clrChange>
              <a:clrFrom>
                <a:srgbClr val="FFFFFF"/>
              </a:clrFrom>
              <a:clrTo>
                <a:srgbClr val="FFFFFF">
                  <a:alpha val="0"/>
                </a:srgbClr>
              </a:clrTo>
            </a:clrChange>
            <a:lum bright="-10000" contrast="30000"/>
          </a:blip>
          <a:stretch>
            <a:fillRect/>
          </a:stretch>
        </p:blipFill>
        <p:spPr>
          <a:xfrm>
            <a:off x="-307057" y="838200"/>
            <a:ext cx="9846860" cy="6157888"/>
          </a:xfrm>
          <a:prstGeom prst="rect">
            <a:avLst/>
          </a:prstGeom>
        </p:spPr>
      </p:pic>
      <p:sp>
        <p:nvSpPr>
          <p:cNvPr id="7" name="TextBox 6"/>
          <p:cNvSpPr txBox="1"/>
          <p:nvPr/>
        </p:nvSpPr>
        <p:spPr>
          <a:xfrm>
            <a:off x="990600" y="2743200"/>
            <a:ext cx="6934200" cy="3711785"/>
          </a:xfrm>
          <a:prstGeom prst="rect">
            <a:avLst/>
          </a:prstGeom>
          <a:noFill/>
          <a:ln>
            <a:noFill/>
          </a:ln>
        </p:spPr>
        <p:txBody>
          <a:bodyPr wrap="square" rtlCol="1">
            <a:spAutoFit/>
          </a:bodyPr>
          <a:lstStyle/>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rPr>
              <a:t>Eye </a:t>
            </a: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contact</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Facial expression </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Gesture  </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Posture  </a:t>
            </a:r>
          </a:p>
          <a:p>
            <a:pPr marL="457200" indent="-457200" algn="just" defTabSz="914363" fontAlgn="base">
              <a:lnSpc>
                <a:spcPct val="120000"/>
              </a:lnSpc>
              <a:spcBef>
                <a:spcPct val="0"/>
              </a:spcBef>
              <a:spcAft>
                <a:spcPct val="0"/>
              </a:spcAft>
              <a:buFont typeface="Arial" pitchFamily="34" charset="0"/>
              <a:buChar char="•"/>
            </a:pPr>
            <a:r>
              <a:rPr lang="en-US" sz="2800" kern="0" dirty="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Touch </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Voice tone</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cs typeface="Arial" charset="0"/>
              </a:rPr>
              <a:t>Proximity </a:t>
            </a:r>
          </a:p>
        </p:txBody>
      </p:sp>
      <p:sp>
        <p:nvSpPr>
          <p:cNvPr id="6" name="Round Diagonal Corner Rectangle 5"/>
          <p:cNvSpPr/>
          <p:nvPr/>
        </p:nvSpPr>
        <p:spPr>
          <a:xfrm>
            <a:off x="152400" y="197893"/>
            <a:ext cx="5943600" cy="74736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30000"/>
              </a:lnSpc>
              <a:spcBef>
                <a:spcPct val="50000"/>
              </a:spcBef>
              <a:spcAft>
                <a:spcPct val="0"/>
              </a:spcAft>
              <a:defRPr/>
            </a:pPr>
            <a:r>
              <a:rPr lang="en-US" altLang="ko-KR" sz="3200" kern="0" spc="-40" dirty="0">
                <a:solidFill>
                  <a:sysClr val="windowText" lastClr="000000"/>
                </a:solidFill>
                <a:effectLst>
                  <a:glow rad="127000">
                    <a:sysClr val="window" lastClr="FFFFFF"/>
                  </a:glow>
                </a:effectLst>
                <a:latin typeface="Comic Sans MS" pitchFamily="66" charset="0"/>
                <a:cs typeface="Adobe Arabic"/>
              </a:rPr>
              <a:t>Non-verbal communication</a:t>
            </a:r>
          </a:p>
        </p:txBody>
      </p:sp>
    </p:spTree>
    <p:extLst>
      <p:ext uri="{BB962C8B-B14F-4D97-AF65-F5344CB8AC3E}">
        <p14:creationId xmlns:p14="http://schemas.microsoft.com/office/powerpoint/2010/main" val="3823044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p:cTn id="3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7">
                                            <p:txEl>
                                              <p:pRg st="4" end="4"/>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7">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228600"/>
            <a:ext cx="8072494" cy="1101650"/>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4400" kern="0" spc="-40" dirty="0" smtClean="0">
                <a:solidFill>
                  <a:sysClr val="windowText" lastClr="000000"/>
                </a:solidFill>
                <a:effectLst>
                  <a:glow rad="127000">
                    <a:sysClr val="window" lastClr="FFFFFF"/>
                  </a:glow>
                </a:effectLst>
                <a:latin typeface="Comic Sans MS" pitchFamily="66" charset="0"/>
                <a:cs typeface="Adobe Arabic"/>
              </a:rPr>
              <a:t>Discussion </a:t>
            </a:r>
            <a:endParaRPr lang="en-US" altLang="ko-KR" sz="4400" kern="0" spc="-40" dirty="0">
              <a:solidFill>
                <a:sysClr val="windowText" lastClr="000000"/>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9" name="TextBox 8"/>
          <p:cNvSpPr txBox="1"/>
          <p:nvPr/>
        </p:nvSpPr>
        <p:spPr>
          <a:xfrm>
            <a:off x="580126" y="1524000"/>
            <a:ext cx="8072494" cy="4745915"/>
          </a:xfrm>
          <a:prstGeom prst="rect">
            <a:avLst/>
          </a:prstGeom>
          <a:noFill/>
          <a:ln>
            <a:noFill/>
          </a:ln>
        </p:spPr>
        <p:txBody>
          <a:bodyPr wrap="square" rtlCol="1">
            <a:spAutoFit/>
          </a:bodyPr>
          <a:lstStyle/>
          <a:p>
            <a:pPr algn="ctr" defTabSz="914363">
              <a:lnSpc>
                <a:spcPct val="120000"/>
              </a:lnSpc>
              <a:spcBef>
                <a:spcPct val="0"/>
              </a:spcBef>
            </a:pPr>
            <a:r>
              <a:rPr lang="en-US" sz="2800" kern="0" dirty="0">
                <a:ln w="19050">
                  <a:noFill/>
                </a:ln>
                <a:solidFill>
                  <a:srgbClr val="000000"/>
                </a:solidFill>
                <a:effectLst>
                  <a:outerShdw blurRad="50800" dist="38100" dir="2700000" algn="tl" rotWithShape="0">
                    <a:prstClr val="black"/>
                  </a:outerShdw>
                </a:effectLst>
                <a:latin typeface="Murphy Script" pitchFamily="34" charset="0"/>
                <a:cs typeface="Arial" charset="0"/>
              </a:rPr>
              <a:t>O</a:t>
            </a:r>
            <a:r>
              <a:rPr lang="en-US" sz="2800" kern="0" dirty="0" smtClean="0">
                <a:ln w="19050">
                  <a:noFill/>
                </a:ln>
                <a:solidFill>
                  <a:srgbClr val="000000"/>
                </a:solidFill>
                <a:effectLst>
                  <a:outerShdw blurRad="50800" dist="38100" dir="2700000" algn="tl" rotWithShape="0">
                    <a:prstClr val="black"/>
                  </a:outerShdw>
                </a:effectLst>
                <a:latin typeface="Murphy Script" pitchFamily="34" charset="0"/>
                <a:cs typeface="Arial" charset="0"/>
              </a:rPr>
              <a:t>ver the last three days, you observed people in conversation from distance so that you can not clearly hear the words being spoken. What </a:t>
            </a:r>
            <a:r>
              <a:rPr lang="en-US" sz="2800" u="sng" kern="0" dirty="0" smtClean="0">
                <a:ln w="19050">
                  <a:noFill/>
                </a:ln>
                <a:solidFill>
                  <a:srgbClr val="000000"/>
                </a:solidFill>
                <a:effectLst>
                  <a:outerShdw blurRad="50800" dist="38100" dir="2700000" algn="tl" rotWithShape="0">
                    <a:prstClr val="black"/>
                  </a:outerShdw>
                </a:effectLst>
                <a:latin typeface="Murphy Script" pitchFamily="34" charset="0"/>
                <a:cs typeface="Arial" charset="0"/>
              </a:rPr>
              <a:t>cues</a:t>
            </a:r>
            <a:r>
              <a:rPr lang="en-US" sz="2800" kern="0" dirty="0" smtClean="0">
                <a:ln w="19050">
                  <a:noFill/>
                </a:ln>
                <a:solidFill>
                  <a:srgbClr val="000000"/>
                </a:solidFill>
                <a:effectLst>
                  <a:outerShdw blurRad="50800" dist="38100" dir="2700000" algn="tl" rotWithShape="0">
                    <a:prstClr val="black"/>
                  </a:outerShdw>
                </a:effectLst>
                <a:latin typeface="Murphy Script" pitchFamily="34" charset="0"/>
                <a:cs typeface="Arial" charset="0"/>
              </a:rPr>
              <a:t> you can observed? </a:t>
            </a:r>
          </a:p>
          <a:p>
            <a:pPr algn="ctr" defTabSz="914363">
              <a:lnSpc>
                <a:spcPct val="120000"/>
              </a:lnSpc>
              <a:spcBef>
                <a:spcPct val="0"/>
              </a:spcBef>
            </a:pPr>
            <a:endParaRPr lang="en-US" sz="2800" kern="0" dirty="0">
              <a:ln w="19050">
                <a:noFill/>
              </a:ln>
              <a:solidFill>
                <a:srgbClr val="000000"/>
              </a:solidFill>
              <a:effectLst>
                <a:outerShdw blurRad="50800" dist="38100" dir="2700000" algn="tl" rotWithShape="0">
                  <a:prstClr val="black"/>
                </a:outerShdw>
              </a:effectLst>
              <a:latin typeface="Murphy Script" pitchFamily="34" charset="0"/>
              <a:cs typeface="Arial" charset="0"/>
            </a:endParaRPr>
          </a:p>
          <a:p>
            <a:pPr algn="ctr" defTabSz="914363">
              <a:lnSpc>
                <a:spcPct val="120000"/>
              </a:lnSpc>
              <a:spcBef>
                <a:spcPct val="0"/>
              </a:spcBef>
            </a:pPr>
            <a:endParaRPr lang="en-US" sz="2800" kern="0" dirty="0" smtClean="0">
              <a:ln w="19050">
                <a:noFill/>
              </a:ln>
              <a:solidFill>
                <a:srgbClr val="000000"/>
              </a:solidFill>
              <a:effectLst>
                <a:outerShdw blurRad="50800" dist="38100" dir="2700000" algn="tl" rotWithShape="0">
                  <a:prstClr val="black"/>
                </a:outerShdw>
              </a:effectLst>
              <a:latin typeface="Murphy Script" pitchFamily="34" charset="0"/>
              <a:cs typeface="Arial" charset="0"/>
            </a:endParaRPr>
          </a:p>
          <a:p>
            <a:pPr algn="ctr" defTabSz="914363">
              <a:lnSpc>
                <a:spcPct val="120000"/>
              </a:lnSpc>
              <a:spcBef>
                <a:spcPct val="0"/>
              </a:spcBef>
            </a:pPr>
            <a:endParaRPr lang="en-US" sz="2800" kern="0" dirty="0">
              <a:ln w="19050">
                <a:noFill/>
              </a:ln>
              <a:solidFill>
                <a:srgbClr val="000000"/>
              </a:solidFill>
              <a:effectLst>
                <a:outerShdw blurRad="50800" dist="38100" dir="2700000" algn="tl" rotWithShape="0">
                  <a:prstClr val="black"/>
                </a:outerShdw>
              </a:effectLst>
              <a:latin typeface="Murphy Script" pitchFamily="34" charset="0"/>
              <a:cs typeface="Arial" charset="0"/>
            </a:endParaRPr>
          </a:p>
          <a:p>
            <a:pPr algn="ctr" defTabSz="914363">
              <a:lnSpc>
                <a:spcPct val="120000"/>
              </a:lnSpc>
              <a:spcBef>
                <a:spcPct val="0"/>
              </a:spcBef>
            </a:pPr>
            <a:r>
              <a:rPr lang="en-US" sz="2800" kern="0" dirty="0" smtClean="0">
                <a:ln w="19050">
                  <a:noFill/>
                </a:ln>
                <a:solidFill>
                  <a:srgbClr val="000000"/>
                </a:solidFill>
                <a:effectLst>
                  <a:outerShdw blurRad="50800" dist="38100" dir="2700000" algn="tl" rotWithShape="0">
                    <a:prstClr val="black"/>
                  </a:outerShdw>
                </a:effectLst>
                <a:latin typeface="Murphy Script" pitchFamily="34" charset="0"/>
                <a:cs typeface="Arial" charset="0"/>
              </a:rPr>
              <a:t> ( Anger , happiness, sadness, rel, agreement, boredom, impatience )</a:t>
            </a:r>
            <a:endParaRPr lang="ar-EG" sz="2800" kern="0" dirty="0" smtClean="0">
              <a:ln w="19050">
                <a:noFill/>
              </a:ln>
              <a:solidFill>
                <a:srgbClr val="000000"/>
              </a:solidFill>
              <a:effectLst>
                <a:outerShdw blurRad="50800" dist="38100" dir="2700000" algn="tl" rotWithShape="0">
                  <a:prstClr val="black"/>
                </a:outerShdw>
              </a:effectLst>
              <a:latin typeface="Murphy Script" pitchFamily="34" charset="0"/>
            </a:endParaRPr>
          </a:p>
        </p:txBody>
      </p:sp>
    </p:spTree>
    <p:extLst>
      <p:ext uri="{BB962C8B-B14F-4D97-AF65-F5344CB8AC3E}">
        <p14:creationId xmlns:p14="http://schemas.microsoft.com/office/powerpoint/2010/main" val="3995243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4"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down)">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Inhibitors of Communication</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137662" y="1295400"/>
            <a:ext cx="8839199" cy="5262979"/>
          </a:xfrm>
          <a:prstGeom prst="rect">
            <a:avLst/>
          </a:prstGeom>
          <a:noFill/>
          <a:ln>
            <a:noFill/>
          </a:ln>
        </p:spPr>
        <p:txBody>
          <a:bodyPr wrap="square" rtlCol="1">
            <a:spAutoFit/>
          </a:bodyPr>
          <a:lstStyle/>
          <a:p>
            <a:pPr marL="549275" lvl="0" indent="-457200" algn="just" defTabSz="914363" fontAlgn="base">
              <a:lnSpc>
                <a:spcPct val="150000"/>
              </a:lnSpc>
              <a:spcBef>
                <a:spcPct val="0"/>
              </a:spcBef>
              <a:spcAft>
                <a:spcPct val="0"/>
              </a:spcAft>
              <a:buFont typeface="Arial" pitchFamily="34" charset="0"/>
              <a:buChar char="•"/>
            </a:pP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Differences in meaning </a:t>
            </a:r>
          </a:p>
          <a:p>
            <a:pPr marL="92075" lvl="0" algn="just" defTabSz="914363" fontAlgn="base">
              <a:lnSpc>
                <a:spcPct val="150000"/>
              </a:lnSpc>
              <a:spcBef>
                <a:spcPct val="0"/>
              </a:spcBef>
              <a:spcAft>
                <a:spcPct val="0"/>
              </a:spcAft>
            </a:pPr>
            <a:r>
              <a:rPr lang="en-US" sz="2800" kern="0" dirty="0">
                <a:ln w="19050">
                  <a:noFill/>
                </a:ln>
                <a:solidFill>
                  <a:schemeClr val="bg1"/>
                </a:solidFill>
                <a:latin typeface="Comic Sans MS" pitchFamily="66" charset="0"/>
                <a:cs typeface="Arial" charset="0"/>
              </a:rPr>
              <a:t>(G.L should invest time to know team member)</a:t>
            </a:r>
          </a:p>
          <a:p>
            <a:pPr marL="549275" lvl="0" indent="-457200" algn="just" defTabSz="914363" fontAlgn="base">
              <a:lnSpc>
                <a:spcPct val="150000"/>
              </a:lnSpc>
              <a:spcBef>
                <a:spcPct val="0"/>
              </a:spcBef>
              <a:spcAft>
                <a:spcPct val="0"/>
              </a:spcAft>
              <a:buFont typeface="Arial" pitchFamily="34" charset="0"/>
              <a:buChar char="•"/>
            </a:pPr>
            <a:r>
              <a:rPr lang="en-US" sz="2800" b="1" kern="0" dirty="0">
                <a:ln w="19050">
                  <a:noFill/>
                </a:ln>
                <a:solidFill>
                  <a:schemeClr val="bg1"/>
                </a:solidFill>
                <a:effectLst>
                  <a:outerShdw blurRad="38100" dist="38100" dir="2700000" algn="tl">
                    <a:srgbClr val="000000">
                      <a:alpha val="43137"/>
                    </a:srgbClr>
                  </a:outerShdw>
                </a:effectLst>
                <a:latin typeface="Comic Sans MS" pitchFamily="66" charset="0"/>
                <a:cs typeface="Arial" charset="0"/>
              </a:rPr>
              <a:t>Insufficient </a:t>
            </a:r>
            <a:r>
              <a:rPr lang="en-US" sz="2800" b="1" kern="0" dirty="0" smtClean="0">
                <a:ln w="19050">
                  <a:noFill/>
                </a:ln>
                <a:solidFill>
                  <a:schemeClr val="bg1"/>
                </a:solidFill>
                <a:effectLst>
                  <a:outerShdw blurRad="38100" dist="38100" dir="2700000" algn="tl">
                    <a:srgbClr val="000000">
                      <a:alpha val="43137"/>
                    </a:srgbClr>
                  </a:outerShdw>
                </a:effectLst>
                <a:latin typeface="Comic Sans MS" pitchFamily="66" charset="0"/>
                <a:cs typeface="Arial" charset="0"/>
              </a:rPr>
              <a:t>trust </a:t>
            </a:r>
            <a:endParaRPr lang="en-US" sz="2800" b="1" kern="0" dirty="0">
              <a:ln w="19050">
                <a:noFill/>
              </a:ln>
              <a:solidFill>
                <a:schemeClr val="bg1"/>
              </a:solidFill>
              <a:effectLst>
                <a:outerShdw blurRad="38100" dist="38100" dir="2700000" algn="tl">
                  <a:srgbClr val="000000">
                    <a:alpha val="43137"/>
                  </a:srgbClr>
                </a:outerShdw>
              </a:effectLst>
              <a:latin typeface="Comic Sans MS" pitchFamily="66" charset="0"/>
              <a:cs typeface="Arial" charset="0"/>
            </a:endParaRPr>
          </a:p>
          <a:p>
            <a:pPr marL="92075" lvl="0" algn="just" defTabSz="914363" fontAlgn="base">
              <a:lnSpc>
                <a:spcPct val="150000"/>
              </a:lnSpc>
              <a:spcBef>
                <a:spcPct val="0"/>
              </a:spcBef>
              <a:spcAft>
                <a:spcPct val="0"/>
              </a:spcAft>
            </a:pPr>
            <a:r>
              <a:rPr lang="en-US" sz="2800" kern="0" dirty="0">
                <a:ln w="19050">
                  <a:noFill/>
                </a:ln>
                <a:solidFill>
                  <a:schemeClr val="bg1"/>
                </a:solidFill>
                <a:latin typeface="Comic Sans MS" pitchFamily="66" charset="0"/>
                <a:cs typeface="Arial" charset="0"/>
              </a:rPr>
              <a:t>(</a:t>
            </a:r>
            <a:r>
              <a:rPr lang="en-US" sz="2800" u="sng" kern="0" dirty="0">
                <a:ln w="19050">
                  <a:noFill/>
                </a:ln>
                <a:solidFill>
                  <a:schemeClr val="bg1"/>
                </a:solidFill>
                <a:latin typeface="Comic Sans MS" pitchFamily="66" charset="0"/>
                <a:cs typeface="Arial" charset="0"/>
              </a:rPr>
              <a:t>Trust building </a:t>
            </a:r>
            <a:r>
              <a:rPr lang="en-US" sz="2800" kern="0" dirty="0">
                <a:ln w="19050">
                  <a:noFill/>
                </a:ln>
                <a:solidFill>
                  <a:schemeClr val="bg1"/>
                </a:solidFill>
                <a:latin typeface="Comic Sans MS" pitchFamily="66" charset="0"/>
                <a:cs typeface="Arial" charset="0"/>
              </a:rPr>
              <a:t>between GL and employee is important ) </a:t>
            </a:r>
          </a:p>
          <a:p>
            <a:pPr marL="549275" lvl="0" indent="-457200" algn="just" defTabSz="914363" fontAlgn="base">
              <a:lnSpc>
                <a:spcPct val="150000"/>
              </a:lnSpc>
              <a:spcBef>
                <a:spcPct val="0"/>
              </a:spcBef>
              <a:spcAft>
                <a:spcPct val="0"/>
              </a:spcAft>
              <a:buFont typeface="Arial" pitchFamily="34" charset="0"/>
              <a:buChar char="•"/>
            </a:pP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Information overload</a:t>
            </a:r>
          </a:p>
          <a:p>
            <a:pPr marL="92075" lvl="0" algn="just" defTabSz="914363" fontAlgn="base">
              <a:lnSpc>
                <a:spcPct val="150000"/>
              </a:lnSpc>
              <a:spcBef>
                <a:spcPct val="0"/>
              </a:spcBef>
              <a:spcAft>
                <a:spcPct val="0"/>
              </a:spcAft>
            </a:pPr>
            <a:r>
              <a:rPr lang="en-US" sz="2800" kern="0" dirty="0">
                <a:ln w="19050">
                  <a:noFill/>
                </a:ln>
                <a:solidFill>
                  <a:schemeClr val="bg1"/>
                </a:solidFill>
                <a:latin typeface="Comic Sans MS" pitchFamily="66" charset="0"/>
                <a:cs typeface="Arial" charset="0"/>
              </a:rPr>
              <a:t>(G.L should </a:t>
            </a:r>
            <a:r>
              <a:rPr lang="en-US" sz="2800" u="sng" kern="0" dirty="0">
                <a:ln w="19050">
                  <a:noFill/>
                </a:ln>
                <a:solidFill>
                  <a:schemeClr val="bg1"/>
                </a:solidFill>
                <a:latin typeface="Comic Sans MS" pitchFamily="66" charset="0"/>
                <a:cs typeface="Arial" charset="0"/>
              </a:rPr>
              <a:t>simplify</a:t>
            </a:r>
            <a:r>
              <a:rPr lang="en-US" sz="2800" kern="0" dirty="0">
                <a:ln w="19050">
                  <a:noFill/>
                </a:ln>
                <a:solidFill>
                  <a:schemeClr val="bg1"/>
                </a:solidFill>
                <a:latin typeface="Comic Sans MS" pitchFamily="66" charset="0"/>
                <a:cs typeface="Arial" charset="0"/>
              </a:rPr>
              <a:t> the information and </a:t>
            </a:r>
            <a:r>
              <a:rPr lang="en-US" sz="2800" u="sng" kern="0" dirty="0">
                <a:ln w="19050">
                  <a:noFill/>
                </a:ln>
                <a:solidFill>
                  <a:schemeClr val="bg1"/>
                </a:solidFill>
                <a:latin typeface="Comic Sans MS" pitchFamily="66" charset="0"/>
                <a:cs typeface="Arial" charset="0"/>
              </a:rPr>
              <a:t>summa</a:t>
            </a:r>
            <a:r>
              <a:rPr lang="en-US" sz="2800" kern="0" dirty="0">
                <a:ln w="19050">
                  <a:noFill/>
                </a:ln>
                <a:solidFill>
                  <a:schemeClr val="bg1"/>
                </a:solidFill>
                <a:latin typeface="Comic Sans MS" pitchFamily="66" charset="0"/>
                <a:cs typeface="Arial" charset="0"/>
              </a:rPr>
              <a:t>rize information conveyed to the employee)</a:t>
            </a:r>
          </a:p>
        </p:txBody>
      </p:sp>
    </p:spTree>
    <p:extLst>
      <p:ext uri="{BB962C8B-B14F-4D97-AF65-F5344CB8AC3E}">
        <p14:creationId xmlns:p14="http://schemas.microsoft.com/office/powerpoint/2010/main" val="2127733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1000"/>
                                        <p:tgtEl>
                                          <p:spTgt spid="7">
                                            <p:txEl>
                                              <p:pRg st="5" end="5"/>
                                            </p:txEl>
                                          </p:spTgt>
                                        </p:tgtEl>
                                      </p:cBhvr>
                                    </p:animEffect>
                                    <p:anim calcmode="lin" valueType="num">
                                      <p:cBhvr>
                                        <p:cTn id="4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Conti…Inhibitors of Communication</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137662" y="950378"/>
            <a:ext cx="8839199" cy="3970318"/>
          </a:xfrm>
          <a:prstGeom prst="rect">
            <a:avLst/>
          </a:prstGeom>
          <a:noFill/>
          <a:ln>
            <a:noFill/>
          </a:ln>
        </p:spPr>
        <p:txBody>
          <a:bodyPr wrap="square" rtlCol="1">
            <a:spAutoFit/>
          </a:bodyPr>
          <a:lstStyle/>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Interference</a:t>
            </a:r>
          </a:p>
          <a:p>
            <a:pPr marL="92075" algn="just" defTabSz="914363" fontAlgn="base">
              <a:lnSpc>
                <a:spcPct val="150000"/>
              </a:lnSpc>
              <a:spcBef>
                <a:spcPct val="0"/>
              </a:spcBef>
              <a:spcAft>
                <a:spcPct val="0"/>
              </a:spcAft>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(G.L must be attentive to the environment when communication with employee planned)</a:t>
            </a:r>
          </a:p>
          <a:p>
            <a:pPr marL="92075" algn="just" defTabSz="914363" fontAlgn="base">
              <a:lnSpc>
                <a:spcPct val="150000"/>
              </a:lnSpc>
              <a:spcBef>
                <a:spcPct val="0"/>
              </a:spcBef>
              <a:spcAft>
                <a:spcPct val="0"/>
              </a:spcAft>
            </a:pPr>
            <a:endPar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endParaRPr>
          </a:p>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Condescending tone</a:t>
            </a:r>
          </a:p>
          <a:p>
            <a:pPr marL="92075" algn="just" defTabSz="914363" fontAlgn="base">
              <a:lnSpc>
                <a:spcPct val="150000"/>
              </a:lnSpc>
              <a:spcBef>
                <a:spcPct val="0"/>
              </a:spcBef>
              <a:spcAft>
                <a:spcPct val="0"/>
              </a:spcAft>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(G.L should never talk down to employee)</a:t>
            </a:r>
          </a:p>
        </p:txBody>
      </p:sp>
    </p:spTree>
    <p:extLst>
      <p:ext uri="{BB962C8B-B14F-4D97-AF65-F5344CB8AC3E}">
        <p14:creationId xmlns:p14="http://schemas.microsoft.com/office/powerpoint/2010/main" val="3695681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 presetClass="entr" presetSubtype="4"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 calcmode="lin" valueType="num">
                                      <p:cBhvr additive="base">
                                        <p:cTn id="3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additive="base">
                                        <p:cTn id="4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 calcmode="lin" valueType="num">
                                      <p:cBhvr additive="base">
                                        <p:cTn id="4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body" sz="quarter" idx="10"/>
          </p:nvPr>
        </p:nvSpPr>
        <p:spPr>
          <a:xfrm>
            <a:off x="304800" y="1661160"/>
            <a:ext cx="8382000" cy="4653582"/>
          </a:xfrm>
        </p:spPr>
        <p:style>
          <a:lnRef idx="2">
            <a:schemeClr val="accent3"/>
          </a:lnRef>
          <a:fillRef idx="1">
            <a:schemeClr val="lt1"/>
          </a:fillRef>
          <a:effectRef idx="0">
            <a:schemeClr val="accent3"/>
          </a:effectRef>
          <a:fontRef idx="minor">
            <a:schemeClr val="dk1"/>
          </a:fontRef>
        </p:style>
        <p:txBody>
          <a:bodyPr/>
          <a:lstStyle/>
          <a:p>
            <a:pPr algn="l" rtl="0">
              <a:lnSpc>
                <a:spcPct val="100000"/>
              </a:lnSpc>
              <a:buFont typeface="Arial" pitchFamily="34" charset="0"/>
              <a:buChar char="•"/>
            </a:pPr>
            <a:r>
              <a:rPr lang="en-US" sz="2400" b="1" dirty="0" smtClean="0">
                <a:solidFill>
                  <a:schemeClr val="bg1"/>
                </a:solidFill>
                <a:latin typeface="Comic Sans MS" pitchFamily="66" charset="0"/>
              </a:rPr>
              <a:t>Define the therapeutic communication</a:t>
            </a:r>
          </a:p>
          <a:p>
            <a:pPr algn="l" rtl="0">
              <a:lnSpc>
                <a:spcPct val="100000"/>
              </a:lnSpc>
              <a:buFont typeface="Arial" pitchFamily="34" charset="0"/>
              <a:buChar char="•"/>
            </a:pPr>
            <a:r>
              <a:rPr lang="en-US" sz="2400" b="1" dirty="0" smtClean="0">
                <a:solidFill>
                  <a:schemeClr val="bg1"/>
                </a:solidFill>
                <a:latin typeface="Comic Sans MS" pitchFamily="66" charset="0"/>
              </a:rPr>
              <a:t>Discuss the importance of </a:t>
            </a:r>
            <a:r>
              <a:rPr lang="en-US" sz="2400" b="1" dirty="0">
                <a:solidFill>
                  <a:srgbClr val="000000"/>
                </a:solidFill>
                <a:latin typeface="Comic Sans MS" pitchFamily="66" charset="0"/>
              </a:rPr>
              <a:t>therapeutic </a:t>
            </a:r>
            <a:r>
              <a:rPr lang="en-US" sz="2400" b="1" dirty="0" smtClean="0">
                <a:solidFill>
                  <a:srgbClr val="000000"/>
                </a:solidFill>
                <a:latin typeface="Comic Sans MS" pitchFamily="66" charset="0"/>
              </a:rPr>
              <a:t>communication</a:t>
            </a:r>
          </a:p>
          <a:p>
            <a:pPr algn="l" rtl="0">
              <a:lnSpc>
                <a:spcPct val="100000"/>
              </a:lnSpc>
              <a:buFont typeface="Arial" pitchFamily="34" charset="0"/>
              <a:buChar char="•"/>
            </a:pPr>
            <a:r>
              <a:rPr lang="en-US" sz="2400" b="1" dirty="0" smtClean="0">
                <a:solidFill>
                  <a:srgbClr val="000000"/>
                </a:solidFill>
                <a:latin typeface="Comic Sans MS" pitchFamily="66" charset="0"/>
              </a:rPr>
              <a:t>Discuss </a:t>
            </a:r>
            <a:r>
              <a:rPr lang="en-US" sz="2400" b="1" dirty="0">
                <a:solidFill>
                  <a:srgbClr val="000000"/>
                </a:solidFill>
                <a:latin typeface="Comic Sans MS" pitchFamily="66" charset="0"/>
              </a:rPr>
              <a:t>the therapeutic </a:t>
            </a:r>
            <a:r>
              <a:rPr lang="en-US" sz="2400" b="1" dirty="0" smtClean="0">
                <a:solidFill>
                  <a:srgbClr val="000000"/>
                </a:solidFill>
                <a:latin typeface="Comic Sans MS" pitchFamily="66" charset="0"/>
              </a:rPr>
              <a:t>and non- therapeutic </a:t>
            </a:r>
            <a:r>
              <a:rPr lang="en-US" sz="2400" b="1" dirty="0">
                <a:solidFill>
                  <a:srgbClr val="000000"/>
                </a:solidFill>
                <a:latin typeface="Comic Sans MS" pitchFamily="66" charset="0"/>
              </a:rPr>
              <a:t>communication </a:t>
            </a:r>
            <a:r>
              <a:rPr lang="en-US" sz="2400" b="1" dirty="0" smtClean="0">
                <a:solidFill>
                  <a:srgbClr val="000000"/>
                </a:solidFill>
                <a:latin typeface="Comic Sans MS" pitchFamily="66" charset="0"/>
              </a:rPr>
              <a:t>technique</a:t>
            </a:r>
          </a:p>
          <a:p>
            <a:pPr algn="l" rtl="0">
              <a:lnSpc>
                <a:spcPct val="100000"/>
              </a:lnSpc>
              <a:buFont typeface="Arial" pitchFamily="34" charset="0"/>
              <a:buChar char="•"/>
            </a:pPr>
            <a:r>
              <a:rPr lang="en-US" sz="2400" b="1" dirty="0" smtClean="0">
                <a:solidFill>
                  <a:srgbClr val="000000"/>
                </a:solidFill>
                <a:latin typeface="Comic Sans MS" pitchFamily="66" charset="0"/>
              </a:rPr>
              <a:t>Explain </a:t>
            </a:r>
            <a:r>
              <a:rPr lang="en-US" sz="2400" b="1" dirty="0">
                <a:solidFill>
                  <a:srgbClr val="000000"/>
                </a:solidFill>
                <a:latin typeface="Comic Sans MS" pitchFamily="66" charset="0"/>
              </a:rPr>
              <a:t>the </a:t>
            </a:r>
            <a:r>
              <a:rPr lang="en-US" sz="2400" b="1" dirty="0" smtClean="0">
                <a:solidFill>
                  <a:srgbClr val="000000"/>
                </a:solidFill>
                <a:latin typeface="Comic Sans MS" pitchFamily="66" charset="0"/>
              </a:rPr>
              <a:t>therapeutic  </a:t>
            </a:r>
            <a:r>
              <a:rPr lang="en-US" sz="2400" b="1" dirty="0">
                <a:solidFill>
                  <a:srgbClr val="000000"/>
                </a:solidFill>
                <a:latin typeface="Comic Sans MS" pitchFamily="66" charset="0"/>
              </a:rPr>
              <a:t>communication barriers </a:t>
            </a:r>
            <a:endParaRPr lang="en-US" sz="2400" b="1" dirty="0" smtClean="0">
              <a:solidFill>
                <a:srgbClr val="000000"/>
              </a:solidFill>
              <a:latin typeface="Comic Sans MS" pitchFamily="66" charset="0"/>
            </a:endParaRPr>
          </a:p>
          <a:p>
            <a:pPr lvl="0" algn="l" rtl="0">
              <a:lnSpc>
                <a:spcPct val="100000"/>
              </a:lnSpc>
              <a:buFont typeface="Arial" pitchFamily="34" charset="0"/>
              <a:buChar char="•"/>
            </a:pPr>
            <a:r>
              <a:rPr lang="en-US" sz="2400" b="1" dirty="0">
                <a:solidFill>
                  <a:srgbClr val="000000"/>
                </a:solidFill>
                <a:latin typeface="Comic Sans MS" pitchFamily="66" charset="0"/>
              </a:rPr>
              <a:t>Define the interpersonal relationship</a:t>
            </a:r>
          </a:p>
          <a:p>
            <a:pPr lvl="0" algn="l" rtl="0">
              <a:lnSpc>
                <a:spcPct val="100000"/>
              </a:lnSpc>
              <a:buFont typeface="Arial" pitchFamily="34" charset="0"/>
              <a:buChar char="•"/>
            </a:pPr>
            <a:r>
              <a:rPr lang="en-US" sz="2400" b="1" dirty="0" smtClean="0">
                <a:solidFill>
                  <a:srgbClr val="000000"/>
                </a:solidFill>
                <a:latin typeface="Comic Sans MS" pitchFamily="66" charset="0"/>
              </a:rPr>
              <a:t>Explain </a:t>
            </a:r>
            <a:r>
              <a:rPr lang="en-US" sz="2400" b="1" dirty="0">
                <a:solidFill>
                  <a:srgbClr val="000000"/>
                </a:solidFill>
                <a:latin typeface="Comic Sans MS" pitchFamily="66" charset="0"/>
              </a:rPr>
              <a:t>interpersonal </a:t>
            </a:r>
            <a:r>
              <a:rPr lang="en-US" sz="2400" b="1" dirty="0" smtClean="0">
                <a:solidFill>
                  <a:srgbClr val="000000"/>
                </a:solidFill>
                <a:latin typeface="Comic Sans MS" pitchFamily="66" charset="0"/>
              </a:rPr>
              <a:t>response </a:t>
            </a:r>
            <a:r>
              <a:rPr lang="en-US" sz="2400" b="1" dirty="0">
                <a:solidFill>
                  <a:srgbClr val="000000"/>
                </a:solidFill>
                <a:latin typeface="Comic Sans MS" pitchFamily="66" charset="0"/>
              </a:rPr>
              <a:t>(Johari window)</a:t>
            </a:r>
          </a:p>
          <a:p>
            <a:pPr lvl="0" algn="l" rtl="0">
              <a:lnSpc>
                <a:spcPct val="100000"/>
              </a:lnSpc>
              <a:buFont typeface="Arial" pitchFamily="34" charset="0"/>
              <a:buChar char="•"/>
            </a:pPr>
            <a:r>
              <a:rPr lang="en-US" sz="2400" b="1" dirty="0">
                <a:solidFill>
                  <a:srgbClr val="000000"/>
                </a:solidFill>
                <a:latin typeface="Comic Sans MS" pitchFamily="66" charset="0"/>
              </a:rPr>
              <a:t>List the stages of </a:t>
            </a:r>
            <a:r>
              <a:rPr lang="en-US" sz="2400" b="1" dirty="0" smtClean="0">
                <a:solidFill>
                  <a:srgbClr val="000000"/>
                </a:solidFill>
                <a:latin typeface="Comic Sans MS" pitchFamily="66" charset="0"/>
              </a:rPr>
              <a:t>interpersonal </a:t>
            </a:r>
            <a:r>
              <a:rPr lang="en-US" sz="2400" b="1" dirty="0">
                <a:solidFill>
                  <a:srgbClr val="000000"/>
                </a:solidFill>
                <a:latin typeface="Comic Sans MS" pitchFamily="66" charset="0"/>
              </a:rPr>
              <a:t>relationship</a:t>
            </a:r>
          </a:p>
          <a:p>
            <a:pPr lvl="0" algn="l" rtl="0">
              <a:lnSpc>
                <a:spcPct val="100000"/>
              </a:lnSpc>
              <a:buFont typeface="Arial" pitchFamily="34" charset="0"/>
              <a:buChar char="•"/>
            </a:pPr>
            <a:r>
              <a:rPr lang="en-US" sz="2400" b="1" dirty="0">
                <a:solidFill>
                  <a:srgbClr val="000000"/>
                </a:solidFill>
                <a:latin typeface="Comic Sans MS" pitchFamily="66" charset="0"/>
              </a:rPr>
              <a:t>Discuss the problems of interpersonal </a:t>
            </a:r>
            <a:r>
              <a:rPr lang="en-US" sz="2400" b="1" dirty="0" smtClean="0">
                <a:solidFill>
                  <a:srgbClr val="000000"/>
                </a:solidFill>
                <a:latin typeface="Comic Sans MS" pitchFamily="66" charset="0"/>
              </a:rPr>
              <a:t>relationship</a:t>
            </a:r>
          </a:p>
          <a:p>
            <a:pPr algn="l" rtl="0">
              <a:lnSpc>
                <a:spcPct val="100000"/>
              </a:lnSpc>
              <a:buFont typeface="Arial" pitchFamily="34" charset="0"/>
              <a:buChar char="•"/>
            </a:pPr>
            <a:r>
              <a:rPr lang="en-US" sz="2400" b="1" dirty="0" smtClean="0">
                <a:solidFill>
                  <a:srgbClr val="000000"/>
                </a:solidFill>
                <a:latin typeface="Comic Sans MS" pitchFamily="66" charset="0"/>
              </a:rPr>
              <a:t>List the characteristic of enhancing </a:t>
            </a:r>
            <a:r>
              <a:rPr lang="en-US" sz="2400" b="1" dirty="0">
                <a:solidFill>
                  <a:srgbClr val="000000"/>
                </a:solidFill>
                <a:latin typeface="Comic Sans MS" pitchFamily="66" charset="0"/>
              </a:rPr>
              <a:t>interpersonal </a:t>
            </a:r>
            <a:r>
              <a:rPr lang="en-US" sz="2400" b="1" dirty="0" smtClean="0">
                <a:solidFill>
                  <a:srgbClr val="000000"/>
                </a:solidFill>
                <a:latin typeface="Comic Sans MS" pitchFamily="66" charset="0"/>
              </a:rPr>
              <a:t>relationship</a:t>
            </a:r>
            <a:r>
              <a:rPr lang="en-US" sz="2400" b="1" dirty="0" smtClean="0">
                <a:solidFill>
                  <a:schemeClr val="bg1"/>
                </a:solidFill>
                <a:latin typeface="Comic Sans MS" pitchFamily="66" charset="0"/>
              </a:rPr>
              <a:t>  </a:t>
            </a:r>
            <a:endParaRPr lang="ar-EG" sz="2400" b="1" dirty="0">
              <a:solidFill>
                <a:schemeClr val="bg1"/>
              </a:solidFill>
              <a:latin typeface="Comic Sans MS" pitchFamily="66"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
            <a:ext cx="1005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9015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95600"/>
            <a:ext cx="20878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algn="ctr" fontAlgn="base">
              <a:lnSpc>
                <a:spcPct val="150000"/>
              </a:lnSpc>
              <a:spcBef>
                <a:spcPct val="50000"/>
              </a:spcBef>
              <a:spcAft>
                <a:spcPct val="0"/>
              </a:spcAft>
              <a:defRPr/>
            </a:pPr>
            <a:r>
              <a:rPr lang="en-US" altLang="ko-KR" sz="3600" kern="0" spc="-40" dirty="0">
                <a:ln>
                  <a:solidFill>
                    <a:srgbClr val="FF3399"/>
                  </a:solidFill>
                </a:ln>
                <a:solidFill>
                  <a:srgbClr val="434342"/>
                </a:solidFill>
                <a:effectLst>
                  <a:glow rad="127000">
                    <a:sysClr val="window" lastClr="FFFFFF"/>
                  </a:glow>
                </a:effectLst>
                <a:latin typeface="Comic Sans MS" pitchFamily="66" charset="0"/>
                <a:cs typeface="Adobe Arabic"/>
              </a:rPr>
              <a:t>Conti….Inhibitors of Communication</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580126" y="866831"/>
            <a:ext cx="8106673" cy="7546681"/>
          </a:xfrm>
          <a:prstGeom prst="rect">
            <a:avLst/>
          </a:prstGeom>
          <a:noFill/>
          <a:ln>
            <a:noFill/>
          </a:ln>
        </p:spPr>
        <p:txBody>
          <a:bodyPr wrap="square" rtlCol="1">
            <a:spAutoFit/>
          </a:bodyPr>
          <a:lstStyle/>
          <a:p>
            <a:pPr marL="549275" lvl="0" indent="-457200" algn="just" defTabSz="914363" fontAlgn="base">
              <a:lnSpc>
                <a:spcPct val="150000"/>
              </a:lnSpc>
              <a:spcBef>
                <a:spcPct val="0"/>
              </a:spcBef>
              <a:spcAft>
                <a:spcPct val="0"/>
              </a:spcAft>
              <a:buFont typeface="Arial" pitchFamily="34" charset="0"/>
              <a:buChar char="•"/>
            </a:pP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Listening problem</a:t>
            </a:r>
          </a:p>
          <a:p>
            <a:pPr marL="92075" lvl="0" algn="just" defTabSz="914363" fontAlgn="base">
              <a:lnSpc>
                <a:spcPct val="150000"/>
              </a:lnSpc>
              <a:spcBef>
                <a:spcPct val="0"/>
              </a:spcBef>
              <a:spcAft>
                <a:spcPct val="0"/>
              </a:spcAft>
            </a:pP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Listening is </a:t>
            </a: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receiving </a:t>
            </a: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the message</a:t>
            </a: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 correctly </a:t>
            </a: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decoding it, and accurately perceiving what is meant.</a:t>
            </a:r>
          </a:p>
          <a:p>
            <a:pPr marL="92075" lvl="0" algn="just" defTabSz="914363" fontAlgn="base">
              <a:lnSpc>
                <a:spcPct val="150000"/>
              </a:lnSpc>
              <a:spcBef>
                <a:spcPct val="0"/>
              </a:spcBef>
              <a:spcAft>
                <a:spcPct val="0"/>
              </a:spcAft>
            </a:pPr>
            <a:r>
              <a:rPr lang="en-US" sz="2800" kern="0" dirty="0">
                <a:ln w="19050">
                  <a:noFill/>
                </a:ln>
                <a:solidFill>
                  <a:schemeClr val="bg1"/>
                </a:solidFill>
                <a:effectLst>
                  <a:outerShdw blurRad="50800" dist="38100" dir="2700000" algn="tl" rotWithShape="0">
                    <a:prstClr val="black"/>
                  </a:outerShdw>
                </a:effectLst>
                <a:latin typeface="Comic Sans MS" pitchFamily="66" charset="0"/>
                <a:cs typeface="Arial" charset="0"/>
              </a:rPr>
              <a:t>(G.L should follow SOLAR Technique)</a:t>
            </a:r>
          </a:p>
          <a:p>
            <a:pPr marL="1006475" lvl="1" indent="-457200" algn="just" defTabSz="914363" fontAlgn="base">
              <a:spcBef>
                <a:spcPct val="0"/>
              </a:spcBef>
              <a:spcAft>
                <a:spcPct val="0"/>
              </a:spcAft>
              <a:buFont typeface="Wingdings" pitchFamily="2" charset="2"/>
              <a:buChar char="ü"/>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Sit facing the client</a:t>
            </a:r>
          </a:p>
          <a:p>
            <a:pPr marL="1006475" lvl="1" indent="-457200" algn="just" defTabSz="914363" fontAlgn="base">
              <a:spcBef>
                <a:spcPct val="0"/>
              </a:spcBef>
              <a:spcAft>
                <a:spcPct val="0"/>
              </a:spcAft>
              <a:buFont typeface="Wingdings" pitchFamily="2" charset="2"/>
              <a:buChar char="ü"/>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Observe an open posture</a:t>
            </a:r>
          </a:p>
          <a:p>
            <a:pPr marL="1006475" lvl="1" indent="-457200" algn="just" defTabSz="914363" fontAlgn="base">
              <a:spcBef>
                <a:spcPct val="0"/>
              </a:spcBef>
              <a:spcAft>
                <a:spcPct val="0"/>
              </a:spcAft>
              <a:buFont typeface="Wingdings" pitchFamily="2" charset="2"/>
              <a:buChar char="ü"/>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Lean forward the client</a:t>
            </a:r>
          </a:p>
          <a:p>
            <a:pPr marL="1006475" lvl="1" indent="-457200" algn="just" defTabSz="914363" fontAlgn="base">
              <a:spcBef>
                <a:spcPct val="0"/>
              </a:spcBef>
              <a:spcAft>
                <a:spcPct val="0"/>
              </a:spcAft>
              <a:buFont typeface="Wingdings" pitchFamily="2" charset="2"/>
              <a:buChar char="ü"/>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Establish eye contact </a:t>
            </a:r>
          </a:p>
          <a:p>
            <a:pPr marL="1006475" lvl="1" indent="-457200" algn="just" defTabSz="914363" fontAlgn="base">
              <a:spcBef>
                <a:spcPct val="0"/>
              </a:spcBef>
              <a:spcAft>
                <a:spcPct val="0"/>
              </a:spcAft>
              <a:buFont typeface="Wingdings" pitchFamily="2" charset="2"/>
              <a:buChar char="ü"/>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Relax.</a:t>
            </a: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2202441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3" end="3"/>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0" end="0"/>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1" end="1"/>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p:cTn id="3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p:cTn id="5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Conti….Inhibitors of Communication</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137662" y="950378"/>
            <a:ext cx="8839199" cy="3970318"/>
          </a:xfrm>
          <a:prstGeom prst="rect">
            <a:avLst/>
          </a:prstGeom>
          <a:noFill/>
          <a:ln>
            <a:noFill/>
          </a:ln>
        </p:spPr>
        <p:txBody>
          <a:bodyPr wrap="square" rtlCol="1">
            <a:spAutoFit/>
          </a:bodyPr>
          <a:lstStyle/>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Premature judgments (Quick judgments )</a:t>
            </a:r>
          </a:p>
          <a:p>
            <a:pPr marL="92075" algn="just" defTabSz="914363" fontAlgn="base">
              <a:lnSpc>
                <a:spcPct val="150000"/>
              </a:lnSpc>
              <a:spcBef>
                <a:spcPct val="0"/>
              </a:spcBef>
              <a:spcAft>
                <a:spcPct val="0"/>
              </a:spcAft>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(G.L should listen,  non-judgemenly when taking with employees)</a:t>
            </a:r>
          </a:p>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Inaccurate assumptions</a:t>
            </a:r>
          </a:p>
          <a:p>
            <a:pPr marL="92075" algn="just" defTabSz="914363" fontAlgn="base">
              <a:lnSpc>
                <a:spcPct val="150000"/>
              </a:lnSpc>
              <a:spcBef>
                <a:spcPct val="0"/>
              </a:spcBef>
              <a:spcAft>
                <a:spcPct val="0"/>
              </a:spcAft>
            </a:pPr>
            <a:r>
              <a:rPr lang="en-US" sz="2800" kern="0" dirty="0" smtClean="0">
                <a:ln w="19050">
                  <a:noFill/>
                </a:ln>
                <a:solidFill>
                  <a:schemeClr val="bg1"/>
                </a:solidFill>
                <a:effectLst>
                  <a:outerShdw blurRad="50800" dist="38100" dir="2700000" algn="tl" rotWithShape="0">
                    <a:prstClr val="black"/>
                  </a:outerShdw>
                </a:effectLst>
                <a:latin typeface="Comic Sans MS" pitchFamily="66" charset="0"/>
                <a:cs typeface="Arial" charset="0"/>
              </a:rPr>
              <a:t>(G.L should build trust and listen to employee to get correct perception         correct assumption )</a:t>
            </a:r>
          </a:p>
        </p:txBody>
      </p:sp>
      <p:sp>
        <p:nvSpPr>
          <p:cNvPr id="2" name="Right Arrow 1"/>
          <p:cNvSpPr/>
          <p:nvPr/>
        </p:nvSpPr>
        <p:spPr>
          <a:xfrm>
            <a:off x="4252461" y="4415589"/>
            <a:ext cx="609600" cy="401394"/>
          </a:xfrm>
          <a:prstGeom prst="righ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32355694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64884" y="374888"/>
            <a:ext cx="7954273" cy="1192455"/>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48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Discussion </a:t>
            </a:r>
            <a:endParaRPr lang="en-US" altLang="ko-KR" sz="48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7" name="TextBox 6"/>
          <p:cNvSpPr txBox="1"/>
          <p:nvPr/>
        </p:nvSpPr>
        <p:spPr>
          <a:xfrm>
            <a:off x="137662" y="2142833"/>
            <a:ext cx="8839199" cy="2677656"/>
          </a:xfrm>
          <a:prstGeom prst="rect">
            <a:avLst/>
          </a:prstGeom>
          <a:noFill/>
          <a:ln>
            <a:noFill/>
          </a:ln>
        </p:spPr>
        <p:txBody>
          <a:bodyPr wrap="square" rtlCol="1">
            <a:spAutoFit/>
          </a:bodyPr>
          <a:lstStyle/>
          <a:p>
            <a:pPr marL="92075" algn="just" defTabSz="914363" fontAlgn="base">
              <a:lnSpc>
                <a:spcPct val="150000"/>
              </a:lnSpc>
              <a:spcBef>
                <a:spcPct val="0"/>
              </a:spcBef>
              <a:spcAft>
                <a:spcPct val="0"/>
              </a:spcAft>
            </a:pPr>
            <a:r>
              <a:rPr lang="en-US" sz="2800" kern="0" dirty="0" smtClean="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rPr>
              <a:t>Have you experienced other inhibitors what are they and what problems did they cause?</a:t>
            </a:r>
          </a:p>
          <a:p>
            <a:pPr marL="92075" algn="just" defTabSz="914363" fontAlgn="base">
              <a:lnSpc>
                <a:spcPct val="150000"/>
              </a:lnSpc>
              <a:spcBef>
                <a:spcPct val="0"/>
              </a:spcBef>
              <a:spcAft>
                <a:spcPct val="0"/>
              </a:spcAft>
            </a:pPr>
            <a:endParaRPr lang="en-US" sz="2800" kern="0" dirty="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endParaRPr>
          </a:p>
          <a:p>
            <a:pPr marL="92075" algn="ctr" defTabSz="914363" fontAlgn="base">
              <a:lnSpc>
                <a:spcPct val="150000"/>
              </a:lnSpc>
              <a:spcBef>
                <a:spcPct val="0"/>
              </a:spcBef>
              <a:spcAft>
                <a:spcPct val="0"/>
              </a:spcAft>
            </a:pPr>
            <a:r>
              <a:rPr lang="en-US" sz="2800" kern="0" dirty="0" smtClean="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rPr>
              <a:t>(Ex : Technological  ) </a:t>
            </a:r>
            <a:endParaRPr lang="en-US" sz="24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endParaRPr>
          </a:p>
        </p:txBody>
      </p:sp>
    </p:spTree>
    <p:extLst>
      <p:ext uri="{BB962C8B-B14F-4D97-AF65-F5344CB8AC3E}">
        <p14:creationId xmlns:p14="http://schemas.microsoft.com/office/powerpoint/2010/main" val="2414372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26" name="Rectangle 25"/>
          <p:cNvSpPr/>
          <p:nvPr/>
        </p:nvSpPr>
        <p:spPr>
          <a:xfrm>
            <a:off x="4024386" y="3429000"/>
            <a:ext cx="184731" cy="369332"/>
          </a:xfrm>
          <a:prstGeom prst="rect">
            <a:avLst/>
          </a:prstGeom>
        </p:spPr>
        <p:txBody>
          <a:bodyPr wrap="none">
            <a:spAutoFit/>
          </a:bodyPr>
          <a:lstStyle/>
          <a:p>
            <a:pPr fontAlgn="base">
              <a:spcBef>
                <a:spcPct val="0"/>
              </a:spcBef>
              <a:spcAft>
                <a:spcPct val="0"/>
              </a:spcAft>
            </a:pPr>
            <a:endParaRPr lang="en-US" dirty="0">
              <a:solidFill>
                <a:prstClr val="white"/>
              </a:solidFill>
              <a:latin typeface="Arial" charset="0"/>
              <a:cs typeface="Arial" charset="0"/>
            </a:endParaRPr>
          </a:p>
        </p:txBody>
      </p:sp>
      <p:sp>
        <p:nvSpPr>
          <p:cNvPr id="27" name="Rectangle 26"/>
          <p:cNvSpPr/>
          <p:nvPr/>
        </p:nvSpPr>
        <p:spPr>
          <a:xfrm>
            <a:off x="4011590" y="3244334"/>
            <a:ext cx="184731" cy="369332"/>
          </a:xfrm>
          <a:prstGeom prst="rect">
            <a:avLst/>
          </a:prstGeom>
        </p:spPr>
        <p:txBody>
          <a:bodyPr wrap="none">
            <a:spAutoFit/>
          </a:bodyPr>
          <a:lstStyle/>
          <a:p>
            <a:pPr fontAlgn="base">
              <a:spcBef>
                <a:spcPct val="0"/>
              </a:spcBef>
              <a:spcAft>
                <a:spcPct val="0"/>
              </a:spcAft>
            </a:pPr>
            <a:endParaRPr lang="en-US" dirty="0">
              <a:solidFill>
                <a:prstClr val="white"/>
              </a:solidFill>
              <a:latin typeface="Arial" charset="0"/>
              <a:cs typeface="Arial" charset="0"/>
            </a:endParaRPr>
          </a:p>
        </p:txBody>
      </p:sp>
      <p:sp>
        <p:nvSpPr>
          <p:cNvPr id="6" name="Freeform 2"/>
          <p:cNvSpPr>
            <a:spLocks/>
          </p:cNvSpPr>
          <p:nvPr/>
        </p:nvSpPr>
        <p:spPr bwMode="gray">
          <a:xfrm>
            <a:off x="1896683" y="1106177"/>
            <a:ext cx="2706688" cy="591343"/>
          </a:xfrm>
          <a:custGeom>
            <a:avLst/>
            <a:gdLst>
              <a:gd name="T0" fmla="*/ 2147483647 w 1705"/>
              <a:gd name="T1" fmla="*/ 0 h 745"/>
              <a:gd name="T2" fmla="*/ 1874996853 w 1705"/>
              <a:gd name="T3" fmla="*/ 0 h 745"/>
              <a:gd name="T4" fmla="*/ 0 w 1705"/>
              <a:gd name="T5" fmla="*/ 1874995637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Comic Sans MS" pitchFamily="66" charset="0"/>
              <a:cs typeface="Arial" charset="0"/>
            </a:endParaRPr>
          </a:p>
        </p:txBody>
      </p:sp>
      <p:sp>
        <p:nvSpPr>
          <p:cNvPr id="10" name="AutoShape 4"/>
          <p:cNvSpPr>
            <a:spLocks noChangeArrowheads="1"/>
          </p:cNvSpPr>
          <p:nvPr/>
        </p:nvSpPr>
        <p:spPr bwMode="gray">
          <a:xfrm>
            <a:off x="3886201" y="184244"/>
            <a:ext cx="4800599" cy="2787555"/>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endParaRPr lang="en-US" sz="2400" b="1" kern="0" dirty="0" smtClean="0">
              <a:solidFill>
                <a:srgbClr val="000000"/>
              </a:solidFill>
              <a:latin typeface="Comic Sans MS" pitchFamily="66" charset="0"/>
              <a:cs typeface="Arial" pitchFamily="34" charset="0"/>
            </a:endParaRPr>
          </a:p>
        </p:txBody>
      </p:sp>
      <p:sp>
        <p:nvSpPr>
          <p:cNvPr id="19" name="Freeform 5"/>
          <p:cNvSpPr>
            <a:spLocks/>
          </p:cNvSpPr>
          <p:nvPr/>
        </p:nvSpPr>
        <p:spPr bwMode="gray">
          <a:xfrm>
            <a:off x="2113981" y="5085784"/>
            <a:ext cx="2706688" cy="883226"/>
          </a:xfrm>
          <a:custGeom>
            <a:avLst/>
            <a:gdLst>
              <a:gd name="T0" fmla="*/ 2147483647 w 1705"/>
              <a:gd name="T1" fmla="*/ 1874997222 h 745"/>
              <a:gd name="T2" fmla="*/ 1874996853 w 1705"/>
              <a:gd name="T3" fmla="*/ 1874997222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Verdana" pitchFamily="34" charset="0"/>
              <a:cs typeface="Arial" charset="0"/>
            </a:endParaRPr>
          </a:p>
        </p:txBody>
      </p:sp>
      <p:sp>
        <p:nvSpPr>
          <p:cNvPr id="21" name="AutoShape 9"/>
          <p:cNvSpPr>
            <a:spLocks noChangeArrowheads="1"/>
          </p:cNvSpPr>
          <p:nvPr/>
        </p:nvSpPr>
        <p:spPr bwMode="gray">
          <a:xfrm>
            <a:off x="3886201" y="3613666"/>
            <a:ext cx="4800599" cy="2704584"/>
          </a:xfrm>
          <a:prstGeom prst="roundRect">
            <a:avLst>
              <a:gd name="adj" fmla="val 16667"/>
            </a:avLst>
          </a:prstGeom>
          <a:ln>
            <a:headEnd/>
            <a:tailEnd/>
          </a:ln>
          <a:extLst/>
        </p:spPr>
        <p:style>
          <a:lnRef idx="2">
            <a:schemeClr val="accent6"/>
          </a:lnRef>
          <a:fillRef idx="1">
            <a:schemeClr val="lt1"/>
          </a:fillRef>
          <a:effectRef idx="0">
            <a:schemeClr val="accent6"/>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r>
              <a:rPr lang="en-US" sz="2000" b="1" dirty="0" smtClean="0">
                <a:solidFill>
                  <a:prstClr val="black"/>
                </a:solidFill>
                <a:latin typeface="Comic Sans MS" pitchFamily="66" charset="0"/>
              </a:rPr>
              <a:t> </a:t>
            </a:r>
            <a:endParaRPr lang="en-US" sz="2000" b="1" kern="0" dirty="0" smtClean="0">
              <a:solidFill>
                <a:srgbClr val="000000"/>
              </a:solidFill>
              <a:latin typeface="Comic Sans MS" pitchFamily="66" charset="0"/>
              <a:cs typeface="Arial" pitchFamily="34" charset="0"/>
            </a:endParaRPr>
          </a:p>
        </p:txBody>
      </p:sp>
      <p:sp>
        <p:nvSpPr>
          <p:cNvPr id="13" name="Oval 6"/>
          <p:cNvSpPr>
            <a:spLocks noChangeArrowheads="1"/>
          </p:cNvSpPr>
          <p:nvPr/>
        </p:nvSpPr>
        <p:spPr bwMode="gray">
          <a:xfrm>
            <a:off x="152398" y="914400"/>
            <a:ext cx="3453959" cy="5054610"/>
          </a:xfrm>
          <a:prstGeom prst="ellipse">
            <a:avLst/>
          </a:prstGeom>
          <a:solidFill>
            <a:schemeClr val="accent3">
              <a:lumMod val="40000"/>
              <a:lumOff val="60000"/>
            </a:schemeClr>
          </a:solidFill>
          <a:ln w="38100">
            <a:solidFill>
              <a:srgbClr val="000000"/>
            </a:solidFill>
            <a:round/>
            <a:headEnd/>
            <a:tailEnd/>
          </a:ln>
          <a:effectLst/>
          <a:extLst/>
        </p:spPr>
        <p:txBody>
          <a:bodyPr wrap="none" lIns="87313" tIns="44450" rIns="87313" bIns="44450" anchor="ctr"/>
          <a:lstStyle/>
          <a:p>
            <a:pPr defTabSz="825500" eaLnBrk="0" hangingPunct="0">
              <a:lnSpc>
                <a:spcPct val="90000"/>
              </a:lnSpc>
              <a:defRPr/>
            </a:pPr>
            <a:r>
              <a:rPr lang="en-US" altLang="ko-KR" sz="2000" b="1" kern="0" dirty="0">
                <a:solidFill>
                  <a:srgbClr val="FFFFFF"/>
                </a:solidFill>
                <a:latin typeface="Comic Sans MS" pitchFamily="66" charset="0"/>
                <a:cs typeface="Arial" charset="0"/>
              </a:rPr>
              <a:t> </a:t>
            </a:r>
          </a:p>
          <a:p>
            <a:pPr defTabSz="825500" eaLnBrk="0" hangingPunct="0">
              <a:lnSpc>
                <a:spcPct val="90000"/>
              </a:lnSpc>
              <a:defRPr/>
            </a:pPr>
            <a:r>
              <a:rPr lang="en-US" altLang="ko-KR" sz="2000" b="1" kern="0" dirty="0">
                <a:solidFill>
                  <a:srgbClr val="FFFFFF"/>
                </a:solidFill>
                <a:latin typeface="Comic Sans MS" pitchFamily="66" charset="0"/>
                <a:cs typeface="Arial" charset="0"/>
              </a:rPr>
              <a:t> </a:t>
            </a:r>
          </a:p>
        </p:txBody>
      </p:sp>
      <p:sp>
        <p:nvSpPr>
          <p:cNvPr id="2" name="TextBox 1"/>
          <p:cNvSpPr txBox="1"/>
          <p:nvPr/>
        </p:nvSpPr>
        <p:spPr>
          <a:xfrm>
            <a:off x="380999" y="2090172"/>
            <a:ext cx="3086325" cy="3046988"/>
          </a:xfrm>
          <a:prstGeom prst="rect">
            <a:avLst/>
          </a:prstGeom>
          <a:noFill/>
        </p:spPr>
        <p:txBody>
          <a:bodyPr wrap="square" rtlCol="1">
            <a:spAutoFit/>
          </a:bodyPr>
          <a:lstStyle/>
          <a:p>
            <a:pPr algn="ctr"/>
            <a:r>
              <a:rPr lang="en-US" sz="3200" b="1" dirty="0" smtClean="0">
                <a:solidFill>
                  <a:srgbClr val="000000"/>
                </a:solidFill>
              </a:rPr>
              <a:t>Communication</a:t>
            </a:r>
          </a:p>
          <a:p>
            <a:pPr algn="ctr"/>
            <a:r>
              <a:rPr lang="en-US" sz="3200" b="1" dirty="0" smtClean="0">
                <a:solidFill>
                  <a:srgbClr val="000000"/>
                </a:solidFill>
              </a:rPr>
              <a:t> </a:t>
            </a:r>
          </a:p>
          <a:p>
            <a:pPr algn="ctr"/>
            <a:r>
              <a:rPr lang="en-US" sz="3200" b="1" dirty="0" smtClean="0">
                <a:solidFill>
                  <a:srgbClr val="FF0000"/>
                </a:solidFill>
              </a:rPr>
              <a:t>Versus </a:t>
            </a:r>
          </a:p>
          <a:p>
            <a:pPr algn="ctr"/>
            <a:endParaRPr lang="en-US" sz="3200" b="1" dirty="0" smtClean="0">
              <a:solidFill>
                <a:srgbClr val="000000"/>
              </a:solidFill>
            </a:endParaRPr>
          </a:p>
          <a:p>
            <a:pPr algn="ctr"/>
            <a:r>
              <a:rPr lang="en-US" sz="3200" b="1" dirty="0" smtClean="0">
                <a:solidFill>
                  <a:srgbClr val="000000"/>
                </a:solidFill>
              </a:rPr>
              <a:t>Effective </a:t>
            </a:r>
            <a:r>
              <a:rPr lang="en-US" sz="3200" b="1" dirty="0">
                <a:solidFill>
                  <a:srgbClr val="000000"/>
                </a:solidFill>
              </a:rPr>
              <a:t>communication </a:t>
            </a:r>
            <a:endParaRPr lang="ar-EG" sz="3200" b="1" dirty="0">
              <a:solidFill>
                <a:srgbClr val="000000"/>
              </a:solidFill>
            </a:endParaRPr>
          </a:p>
        </p:txBody>
      </p:sp>
      <p:sp>
        <p:nvSpPr>
          <p:cNvPr id="3" name="TextBox 2"/>
          <p:cNvSpPr txBox="1"/>
          <p:nvPr/>
        </p:nvSpPr>
        <p:spPr>
          <a:xfrm>
            <a:off x="4209117" y="1100967"/>
            <a:ext cx="4477683" cy="954107"/>
          </a:xfrm>
          <a:prstGeom prst="rect">
            <a:avLst/>
          </a:prstGeom>
          <a:noFill/>
        </p:spPr>
        <p:txBody>
          <a:bodyPr wrap="square" rtlCol="1">
            <a:spAutoFit/>
          </a:bodyPr>
          <a:lstStyle/>
          <a:p>
            <a:pPr algn="just"/>
            <a:r>
              <a:rPr lang="en-US" sz="2800" b="1" dirty="0">
                <a:solidFill>
                  <a:srgbClr val="000000"/>
                </a:solidFill>
              </a:rPr>
              <a:t>when information conveyed is received and </a:t>
            </a:r>
            <a:r>
              <a:rPr lang="en-US" sz="2800" b="1" dirty="0" smtClean="0">
                <a:solidFill>
                  <a:srgbClr val="000000"/>
                </a:solidFill>
              </a:rPr>
              <a:t>understood</a:t>
            </a:r>
            <a:r>
              <a:rPr lang="en-US" sz="2800" b="1" dirty="0">
                <a:solidFill>
                  <a:srgbClr val="000000"/>
                </a:solidFill>
              </a:rPr>
              <a:t>.</a:t>
            </a:r>
          </a:p>
        </p:txBody>
      </p:sp>
      <p:sp>
        <p:nvSpPr>
          <p:cNvPr id="4" name="TextBox 3"/>
          <p:cNvSpPr txBox="1"/>
          <p:nvPr/>
        </p:nvSpPr>
        <p:spPr>
          <a:xfrm>
            <a:off x="4116751" y="3962400"/>
            <a:ext cx="4341449" cy="2246769"/>
          </a:xfrm>
          <a:prstGeom prst="rect">
            <a:avLst/>
          </a:prstGeom>
          <a:noFill/>
        </p:spPr>
        <p:txBody>
          <a:bodyPr wrap="square" rtlCol="1">
            <a:spAutoFit/>
          </a:bodyPr>
          <a:lstStyle/>
          <a:p>
            <a:pPr algn="just"/>
            <a:r>
              <a:rPr lang="en-US" sz="2800" b="1" dirty="0">
                <a:solidFill>
                  <a:srgbClr val="000000"/>
                </a:solidFill>
              </a:rPr>
              <a:t>Effective communication when the information is received and understood is acted on in the desired manner.</a:t>
            </a:r>
            <a:endParaRPr lang="ar-EG" sz="2800" b="1" dirty="0">
              <a:solidFill>
                <a:srgbClr val="000000"/>
              </a:solidFill>
            </a:endParaRPr>
          </a:p>
        </p:txBody>
      </p:sp>
    </p:spTree>
    <p:extLst>
      <p:ext uri="{BB962C8B-B14F-4D97-AF65-F5344CB8AC3E}">
        <p14:creationId xmlns:p14="http://schemas.microsoft.com/office/powerpoint/2010/main" val="511704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ppt_w/2"/>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654234"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Following are some of the guidelines to effective communication </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sp>
        <p:nvSpPr>
          <p:cNvPr id="8" name="Round Diagonal Corner Rectangle 7"/>
          <p:cNvSpPr/>
          <p:nvPr/>
        </p:nvSpPr>
        <p:spPr>
          <a:xfrm>
            <a:off x="219125" y="1828800"/>
            <a:ext cx="8339016" cy="4737679"/>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3" name="Rectangle 2"/>
          <p:cNvSpPr/>
          <p:nvPr/>
        </p:nvSpPr>
        <p:spPr>
          <a:xfrm>
            <a:off x="533168" y="1859280"/>
            <a:ext cx="8290791" cy="4801314"/>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Know your audience</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Understand the ideas</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Do not use the words which is vague meaning</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Communication needs proper environment</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Obtain feedback from your listener</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Listen</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Clarify your ideas before communication</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Examine the purpose of each communication </a:t>
            </a:r>
          </a:p>
        </p:txBody>
      </p:sp>
    </p:spTree>
    <p:extLst>
      <p:ext uri="{BB962C8B-B14F-4D97-AF65-F5344CB8AC3E}">
        <p14:creationId xmlns:p14="http://schemas.microsoft.com/office/powerpoint/2010/main" val="3871922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64884" y="374888"/>
            <a:ext cx="7954273" cy="4052812"/>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sz="4800" kern="0" dirty="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rPr>
              <a:t>Educate the nurses about </a:t>
            </a:r>
            <a:endParaRPr lang="en-US" sz="4400" kern="0" dirty="0">
              <a:ln w="19050">
                <a:noFill/>
              </a:ln>
              <a:solidFill>
                <a:schemeClr val="bg2"/>
              </a:solidFill>
              <a:effectLst>
                <a:outerShdw blurRad="50800" dist="38100" dir="2700000" algn="tl" rotWithShape="0">
                  <a:prstClr val="black"/>
                </a:outerShdw>
              </a:effectLst>
              <a:latin typeface="Comic Sans MS" pitchFamily="66" charset="0"/>
              <a:cs typeface="Arial" charset="0"/>
            </a:endParaRPr>
          </a:p>
          <a:p>
            <a:pPr algn="ctr" fontAlgn="base">
              <a:lnSpc>
                <a:spcPct val="150000"/>
              </a:lnSpc>
              <a:spcBef>
                <a:spcPct val="50000"/>
              </a:spcBef>
              <a:spcAft>
                <a:spcPct val="0"/>
              </a:spcAft>
              <a:defRPr/>
            </a:pPr>
            <a:r>
              <a:rPr lang="en-US" altLang="ko-KR" sz="48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Therapeutic </a:t>
            </a:r>
            <a:r>
              <a:rPr lang="en-US" altLang="ko-KR" sz="4800" kern="0" spc="-40" dirty="0">
                <a:ln>
                  <a:solidFill>
                    <a:srgbClr val="FF3399"/>
                  </a:solidFill>
                </a:ln>
                <a:solidFill>
                  <a:schemeClr val="bg2"/>
                </a:solidFill>
                <a:effectLst>
                  <a:glow rad="127000">
                    <a:sysClr val="window" lastClr="FFFFFF"/>
                  </a:glow>
                </a:effectLst>
                <a:latin typeface="Comic Sans MS" pitchFamily="66" charset="0"/>
                <a:cs typeface="Adobe Arabic"/>
              </a:rPr>
              <a:t>Communication </a:t>
            </a:r>
          </a:p>
        </p:txBody>
      </p:sp>
    </p:spTree>
    <p:extLst>
      <p:ext uri="{BB962C8B-B14F-4D97-AF65-F5344CB8AC3E}">
        <p14:creationId xmlns:p14="http://schemas.microsoft.com/office/powerpoint/2010/main" val="2395059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Therapeutic Communication </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785361" y="1171189"/>
            <a:ext cx="7543801" cy="7376058"/>
          </a:xfrm>
          <a:prstGeom prst="rect">
            <a:avLst/>
          </a:prstGeom>
          <a:noFill/>
          <a:ln>
            <a:noFill/>
          </a:ln>
        </p:spPr>
        <p:txBody>
          <a:bodyPr wrap="square" rtlCol="1">
            <a:spAutoFit/>
          </a:bodyPr>
          <a:lstStyle/>
          <a:p>
            <a:pPr marL="92075" algn="just" defTabSz="914363" fontAlgn="base">
              <a:lnSpc>
                <a:spcPct val="150000"/>
              </a:lnSpc>
              <a:spcBef>
                <a:spcPct val="0"/>
              </a:spcBef>
              <a:spcAft>
                <a:spcPct val="0"/>
              </a:spcAft>
            </a:pPr>
            <a:r>
              <a:rPr lang="en-US" sz="3200" kern="0" dirty="0" smtClean="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rPr>
              <a:t>Definition</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An interactive process between nurse and client that helps the client overcome temporary stress, to get along with other people, to adjust to the unalterable , and to overcome psychological block which stand in the way of self- realizations.</a:t>
            </a: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1888980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580126" y="30480"/>
            <a:ext cx="7954273"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Therapeutic Communication </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785361" y="1171189"/>
            <a:ext cx="7543801" cy="4920001"/>
          </a:xfrm>
          <a:prstGeom prst="rect">
            <a:avLst/>
          </a:prstGeom>
          <a:noFill/>
          <a:ln>
            <a:noFill/>
          </a:ln>
        </p:spPr>
        <p:txBody>
          <a:bodyPr wrap="square" rtlCol="1">
            <a:spAutoFit/>
          </a:bodyPr>
          <a:lstStyle/>
          <a:p>
            <a:pPr marL="92075" algn="just" defTabSz="914363" fontAlgn="base">
              <a:lnSpc>
                <a:spcPct val="150000"/>
              </a:lnSpc>
              <a:spcBef>
                <a:spcPct val="0"/>
              </a:spcBef>
              <a:spcAft>
                <a:spcPct val="0"/>
              </a:spcAft>
            </a:pPr>
            <a:r>
              <a:rPr lang="en-US" sz="3200" kern="0" dirty="0" smtClean="0">
                <a:ln w="19050">
                  <a:solidFill>
                    <a:srgbClr val="FF3399"/>
                  </a:solidFill>
                </a:ln>
                <a:solidFill>
                  <a:schemeClr val="bg1"/>
                </a:solidFill>
                <a:effectLst>
                  <a:outerShdw blurRad="50800" dist="38100" dir="2700000" algn="tl" rotWithShape="0">
                    <a:prstClr val="black"/>
                  </a:outerShdw>
                </a:effectLst>
                <a:latin typeface="Comic Sans MS" pitchFamily="66" charset="0"/>
                <a:cs typeface="Arial" charset="0"/>
              </a:rPr>
              <a:t>Definition</a:t>
            </a:r>
          </a:p>
          <a:p>
            <a:pPr marL="92075" algn="just" defTabSz="914363" fontAlgn="base">
              <a:lnSpc>
                <a:spcPct val="150000"/>
              </a:lnSpc>
              <a:spcBef>
                <a:spcPct val="0"/>
              </a:spcBef>
              <a:spcAft>
                <a:spcPct val="0"/>
              </a:spcAft>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	Therapeutic </a:t>
            </a:r>
            <a:r>
              <a:rPr lang="en-US" sz="2800" kern="0" dirty="0">
                <a:ln w="19050">
                  <a:noFill/>
                </a:ln>
                <a:solidFill>
                  <a:schemeClr val="bg2"/>
                </a:solidFill>
                <a:effectLst>
                  <a:outerShdw blurRad="50800" dist="38100" dir="2700000" algn="tl" rotWithShape="0">
                    <a:prstClr val="black"/>
                  </a:outerShdw>
                </a:effectLst>
                <a:latin typeface="Comic Sans MS" pitchFamily="66" charset="0"/>
                <a:cs typeface="Arial" charset="0"/>
              </a:rPr>
              <a:t>communication means that nurses use their communication in such a way that it will be benefit to their </a:t>
            </a: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patient</a:t>
            </a:r>
            <a:r>
              <a:rPr lang="en-US" sz="2800" kern="0" dirty="0">
                <a:ln w="19050">
                  <a:noFill/>
                </a:ln>
                <a:solidFill>
                  <a:schemeClr val="bg2"/>
                </a:solidFill>
                <a:effectLst>
                  <a:outerShdw blurRad="50800" dist="38100" dir="2700000" algn="tl" rotWithShape="0">
                    <a:prstClr val="black"/>
                  </a:outerShdw>
                </a:effectLst>
                <a:latin typeface="Comic Sans MS" pitchFamily="66" charset="0"/>
                <a:cs typeface="Arial" charset="0"/>
              </a:rPr>
              <a:t>.</a:t>
            </a: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2735596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213360" y="168354"/>
            <a:ext cx="8686800" cy="1736646"/>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lnSpc>
                <a:spcPct val="150000"/>
              </a:lnSpc>
              <a:spcBef>
                <a:spcPct val="50000"/>
              </a:spcBef>
              <a:spcAft>
                <a:spcPct val="0"/>
              </a:spcAft>
              <a:defRPr/>
            </a:pPr>
            <a:r>
              <a:rPr lang="en-US" altLang="ko-KR" sz="3200" kern="0" spc="-40" dirty="0">
                <a:ln>
                  <a:solidFill>
                    <a:srgbClr val="FF3399"/>
                  </a:solidFill>
                </a:ln>
                <a:solidFill>
                  <a:schemeClr val="bg2"/>
                </a:solidFill>
                <a:effectLst>
                  <a:glow rad="127000">
                    <a:sysClr val="window" lastClr="FFFFFF"/>
                  </a:glow>
                </a:effectLst>
                <a:latin typeface="Comic Sans MS" pitchFamily="66" charset="0"/>
                <a:cs typeface="Adobe Arabic"/>
              </a:rPr>
              <a:t>IMPORTANCE OF THERAPEUTIC </a:t>
            </a:r>
            <a:r>
              <a:rPr lang="en-US" altLang="ko-KR" sz="32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COMMUNICATION </a:t>
            </a:r>
            <a:endParaRPr lang="en-US" altLang="ko-KR" sz="32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350520" y="1905000"/>
            <a:ext cx="8382000" cy="4545155"/>
          </a:xfrm>
          <a:prstGeom prst="rect">
            <a:avLst/>
          </a:prstGeom>
          <a:noFill/>
          <a:ln>
            <a:noFill/>
          </a:ln>
        </p:spPr>
        <p:txBody>
          <a:bodyPr wrap="square" rtlCol="1">
            <a:spAutoFit/>
          </a:bodyPr>
          <a:lstStyle/>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It </a:t>
            </a:r>
            <a:r>
              <a:rPr lang="en-US" sz="2800" kern="0" dirty="0">
                <a:ln w="19050">
                  <a:noFill/>
                </a:ln>
                <a:solidFill>
                  <a:schemeClr val="bg2"/>
                </a:solidFill>
                <a:effectLst>
                  <a:outerShdw blurRad="50800" dist="38100" dir="2700000" algn="tl" rotWithShape="0">
                    <a:prstClr val="black"/>
                  </a:outerShdw>
                </a:effectLst>
                <a:latin typeface="Comic Sans MS" pitchFamily="66" charset="0"/>
                <a:cs typeface="Arial" charset="0"/>
              </a:rPr>
              <a:t>impels a feeling of comfort in the face of </a:t>
            </a: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patient</a:t>
            </a:r>
          </a:p>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To </a:t>
            </a:r>
            <a:r>
              <a:rPr lang="en-US" sz="2800" kern="0" dirty="0">
                <a:ln w="19050">
                  <a:noFill/>
                </a:ln>
                <a:solidFill>
                  <a:schemeClr val="bg2"/>
                </a:solidFill>
                <a:effectLst>
                  <a:outerShdw blurRad="50800" dist="38100" dir="2700000" algn="tl" rotWithShape="0">
                    <a:prstClr val="black"/>
                  </a:outerShdw>
                </a:effectLst>
                <a:latin typeface="Comic Sans MS" pitchFamily="66" charset="0"/>
                <a:cs typeface="Arial" charset="0"/>
              </a:rPr>
              <a:t>increase self-worth or decrease psychological distress by collecting information to determine the </a:t>
            </a: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illness</a:t>
            </a:r>
          </a:p>
          <a:p>
            <a:pPr marL="549275" indent="-457200"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 Assessing </a:t>
            </a:r>
            <a:r>
              <a:rPr lang="en-US" sz="2800" kern="0" dirty="0">
                <a:ln w="19050">
                  <a:noFill/>
                </a:ln>
                <a:solidFill>
                  <a:schemeClr val="bg2"/>
                </a:solidFill>
                <a:effectLst>
                  <a:outerShdw blurRad="50800" dist="38100" dir="2700000" algn="tl" rotWithShape="0">
                    <a:prstClr val="black"/>
                  </a:outerShdw>
                </a:effectLst>
                <a:latin typeface="Comic Sans MS" pitchFamily="66" charset="0"/>
                <a:cs typeface="Arial" charset="0"/>
              </a:rPr>
              <a:t>and modifying the behaviour and providing health </a:t>
            </a: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information. </a:t>
            </a: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p:txBody>
      </p:sp>
    </p:spTree>
    <p:extLst>
      <p:ext uri="{BB962C8B-B14F-4D97-AF65-F5344CB8AC3E}">
        <p14:creationId xmlns:p14="http://schemas.microsoft.com/office/powerpoint/2010/main" val="576170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76200" y="167640"/>
            <a:ext cx="9067800" cy="9198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Techniques of therapeutic communication</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228601" y="1295400"/>
            <a:ext cx="8458200" cy="7977569"/>
          </a:xfrm>
          <a:prstGeom prst="rect">
            <a:avLst/>
          </a:prstGeom>
          <a:noFill/>
          <a:ln>
            <a:noFill/>
          </a:ln>
        </p:spPr>
        <p:txBody>
          <a:bodyPr wrap="square" rtlCol="1">
            <a:spAutoFit/>
          </a:bodyPr>
          <a:lstStyle/>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Using silence</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Accepting </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Be specific and tentative</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Using open-ended questions</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Using touch ( placing your hand over the client’s )</a:t>
            </a:r>
          </a:p>
          <a:p>
            <a:pPr marL="533400" indent="-441325" algn="just" defTabSz="914363" fontAlgn="base">
              <a:lnSpc>
                <a:spcPct val="15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rPr>
              <a:t>Offering self ( ex: I will stay with you until daughter arrives )</a:t>
            </a:r>
          </a:p>
          <a:p>
            <a:pPr marL="533400" indent="-441325" algn="just" defTabSz="914363" fontAlgn="base">
              <a:lnSpc>
                <a:spcPct val="150000"/>
              </a:lnSpc>
              <a:spcBef>
                <a:spcPct val="0"/>
              </a:spcBef>
              <a:spcAft>
                <a:spcPct val="0"/>
              </a:spcAft>
              <a:buFont typeface="Arial" pitchFamily="34" charset="0"/>
              <a:buChar char="•"/>
            </a:pPr>
            <a:endParaRPr lang="en-US" sz="2800" kern="0" dirty="0" smtClean="0">
              <a:ln w="19050">
                <a:noFill/>
              </a:ln>
              <a:solidFill>
                <a:schemeClr val="bg2"/>
              </a:soli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cs typeface="Arial" charset="0"/>
            </a:endParaRPr>
          </a:p>
          <a:p>
            <a:pPr marL="457200" indent="-457200" algn="just" defTabSz="914363" fontAlgn="base">
              <a:lnSpc>
                <a:spcPct val="120000"/>
              </a:lnSpc>
              <a:spcBef>
                <a:spcPct val="0"/>
              </a:spcBef>
              <a:spcAft>
                <a:spcPct val="0"/>
              </a:spcAft>
              <a:buFont typeface="Arial" pitchFamily="34" charset="0"/>
              <a:buChar char="•"/>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1824522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rot="60000">
            <a:off x="153065" y="1752462"/>
            <a:ext cx="8761601" cy="5174035"/>
            <a:chOff x="276589" y="-103616"/>
            <a:chExt cx="8439975" cy="7393092"/>
          </a:xfrm>
        </p:grpSpPr>
        <p:grpSp>
          <p:nvGrpSpPr>
            <p:cNvPr id="13" name="Group 13"/>
            <p:cNvGrpSpPr/>
            <p:nvPr/>
          </p:nvGrpSpPr>
          <p:grpSpPr>
            <a:xfrm rot="5520000">
              <a:off x="800031" y="-627058"/>
              <a:ext cx="7393092" cy="8439975"/>
              <a:chOff x="-655021" y="-1999719"/>
              <a:chExt cx="7364228" cy="5634916"/>
            </a:xfrm>
            <a:effectLst>
              <a:outerShdw blurRad="127000" dist="38100" dir="8100000" algn="tr" rotWithShape="0">
                <a:prstClr val="black"/>
              </a:outerShdw>
            </a:effectLst>
          </p:grpSpPr>
          <p:sp>
            <p:nvSpPr>
              <p:cNvPr id="15" name="Freeform 14"/>
              <p:cNvSpPr/>
              <p:nvPr/>
            </p:nvSpPr>
            <p:spPr>
              <a:xfrm rot="4980000">
                <a:off x="209635" y="-2864375"/>
                <a:ext cx="5634916" cy="7364228"/>
              </a:xfrm>
              <a:custGeom>
                <a:avLst/>
                <a:gdLst>
                  <a:gd name="connsiteX0" fmla="*/ 1501140 w 1645920"/>
                  <a:gd name="connsiteY0" fmla="*/ 106680 h 670560"/>
                  <a:gd name="connsiteX1" fmla="*/ 15240 w 1645920"/>
                  <a:gd name="connsiteY1" fmla="*/ 0 h 670560"/>
                  <a:gd name="connsiteX2" fmla="*/ 0 w 1645920"/>
                  <a:gd name="connsiteY2" fmla="*/ 579120 h 670560"/>
                  <a:gd name="connsiteX3" fmla="*/ 1569720 w 1645920"/>
                  <a:gd name="connsiteY3" fmla="*/ 670560 h 670560"/>
                  <a:gd name="connsiteX4" fmla="*/ 1607820 w 1645920"/>
                  <a:gd name="connsiteY4" fmla="*/ 594360 h 670560"/>
                  <a:gd name="connsiteX5" fmla="*/ 1600200 w 1645920"/>
                  <a:gd name="connsiteY5" fmla="*/ 571500 h 670560"/>
                  <a:gd name="connsiteX6" fmla="*/ 1584960 w 1645920"/>
                  <a:gd name="connsiteY6" fmla="*/ 556260 h 670560"/>
                  <a:gd name="connsiteX7" fmla="*/ 1600200 w 1645920"/>
                  <a:gd name="connsiteY7" fmla="*/ 518160 h 670560"/>
                  <a:gd name="connsiteX8" fmla="*/ 1615440 w 1645920"/>
                  <a:gd name="connsiteY8" fmla="*/ 464820 h 670560"/>
                  <a:gd name="connsiteX9" fmla="*/ 1577340 w 1645920"/>
                  <a:gd name="connsiteY9" fmla="*/ 434340 h 670560"/>
                  <a:gd name="connsiteX10" fmla="*/ 1638300 w 1645920"/>
                  <a:gd name="connsiteY10" fmla="*/ 388620 h 670560"/>
                  <a:gd name="connsiteX11" fmla="*/ 1607820 w 1645920"/>
                  <a:gd name="connsiteY11" fmla="*/ 358140 h 670560"/>
                  <a:gd name="connsiteX12" fmla="*/ 1638300 w 1645920"/>
                  <a:gd name="connsiteY12" fmla="*/ 350520 h 670560"/>
                  <a:gd name="connsiteX13" fmla="*/ 1638300 w 1645920"/>
                  <a:gd name="connsiteY13" fmla="*/ 312420 h 670560"/>
                  <a:gd name="connsiteX14" fmla="*/ 1623060 w 1645920"/>
                  <a:gd name="connsiteY14" fmla="*/ 274320 h 670560"/>
                  <a:gd name="connsiteX15" fmla="*/ 1615440 w 1645920"/>
                  <a:gd name="connsiteY15" fmla="*/ 228600 h 670560"/>
                  <a:gd name="connsiteX16" fmla="*/ 1623060 w 1645920"/>
                  <a:gd name="connsiteY16" fmla="*/ 167640 h 670560"/>
                  <a:gd name="connsiteX17" fmla="*/ 1630680 w 1645920"/>
                  <a:gd name="connsiteY17" fmla="*/ 114300 h 670560"/>
                  <a:gd name="connsiteX18" fmla="*/ 1645920 w 1645920"/>
                  <a:gd name="connsiteY18" fmla="*/ 60960 h 670560"/>
                  <a:gd name="connsiteX19" fmla="*/ 1623060 w 1645920"/>
                  <a:gd name="connsiteY19" fmla="*/ 99060 h 670560"/>
                  <a:gd name="connsiteX20" fmla="*/ 1501140 w 1645920"/>
                  <a:gd name="connsiteY20" fmla="*/ 106680 h 670560"/>
                  <a:gd name="connsiteX0" fmla="*/ 1557660 w 1702440"/>
                  <a:gd name="connsiteY0" fmla="*/ 106680 h 670560"/>
                  <a:gd name="connsiteX1" fmla="*/ 71760 w 1702440"/>
                  <a:gd name="connsiteY1" fmla="*/ 0 h 670560"/>
                  <a:gd name="connsiteX2" fmla="*/ 0 w 1702440"/>
                  <a:gd name="connsiteY2" fmla="*/ 567347 h 670560"/>
                  <a:gd name="connsiteX3" fmla="*/ 1626240 w 1702440"/>
                  <a:gd name="connsiteY3" fmla="*/ 670560 h 670560"/>
                  <a:gd name="connsiteX4" fmla="*/ 1664340 w 1702440"/>
                  <a:gd name="connsiteY4" fmla="*/ 594360 h 670560"/>
                  <a:gd name="connsiteX5" fmla="*/ 1656720 w 1702440"/>
                  <a:gd name="connsiteY5" fmla="*/ 571500 h 670560"/>
                  <a:gd name="connsiteX6" fmla="*/ 1641480 w 1702440"/>
                  <a:gd name="connsiteY6" fmla="*/ 556260 h 670560"/>
                  <a:gd name="connsiteX7" fmla="*/ 1656720 w 1702440"/>
                  <a:gd name="connsiteY7" fmla="*/ 518160 h 670560"/>
                  <a:gd name="connsiteX8" fmla="*/ 1671960 w 1702440"/>
                  <a:gd name="connsiteY8" fmla="*/ 464820 h 670560"/>
                  <a:gd name="connsiteX9" fmla="*/ 1633860 w 1702440"/>
                  <a:gd name="connsiteY9" fmla="*/ 434340 h 670560"/>
                  <a:gd name="connsiteX10" fmla="*/ 1694820 w 1702440"/>
                  <a:gd name="connsiteY10" fmla="*/ 388620 h 670560"/>
                  <a:gd name="connsiteX11" fmla="*/ 1664340 w 1702440"/>
                  <a:gd name="connsiteY11" fmla="*/ 358140 h 670560"/>
                  <a:gd name="connsiteX12" fmla="*/ 1694820 w 1702440"/>
                  <a:gd name="connsiteY12" fmla="*/ 350520 h 670560"/>
                  <a:gd name="connsiteX13" fmla="*/ 1694820 w 1702440"/>
                  <a:gd name="connsiteY13" fmla="*/ 312420 h 670560"/>
                  <a:gd name="connsiteX14" fmla="*/ 1679580 w 1702440"/>
                  <a:gd name="connsiteY14" fmla="*/ 274320 h 670560"/>
                  <a:gd name="connsiteX15" fmla="*/ 1671960 w 1702440"/>
                  <a:gd name="connsiteY15" fmla="*/ 228600 h 670560"/>
                  <a:gd name="connsiteX16" fmla="*/ 1679580 w 1702440"/>
                  <a:gd name="connsiteY16" fmla="*/ 167640 h 670560"/>
                  <a:gd name="connsiteX17" fmla="*/ 1687200 w 1702440"/>
                  <a:gd name="connsiteY17" fmla="*/ 114300 h 670560"/>
                  <a:gd name="connsiteX18" fmla="*/ 1702440 w 1702440"/>
                  <a:gd name="connsiteY18" fmla="*/ 60960 h 670560"/>
                  <a:gd name="connsiteX19" fmla="*/ 1679580 w 1702440"/>
                  <a:gd name="connsiteY19" fmla="*/ 99060 h 670560"/>
                  <a:gd name="connsiteX20" fmla="*/ 1557660 w 1702440"/>
                  <a:gd name="connsiteY20" fmla="*/ 106680 h 670560"/>
                  <a:gd name="connsiteX0" fmla="*/ 1557660 w 1702440"/>
                  <a:gd name="connsiteY0" fmla="*/ 104311 h 668191"/>
                  <a:gd name="connsiteX1" fmla="*/ 41021 w 1702440"/>
                  <a:gd name="connsiteY1" fmla="*/ 0 h 668191"/>
                  <a:gd name="connsiteX2" fmla="*/ 0 w 1702440"/>
                  <a:gd name="connsiteY2" fmla="*/ 564978 h 668191"/>
                  <a:gd name="connsiteX3" fmla="*/ 1626240 w 1702440"/>
                  <a:gd name="connsiteY3" fmla="*/ 668191 h 668191"/>
                  <a:gd name="connsiteX4" fmla="*/ 1664340 w 1702440"/>
                  <a:gd name="connsiteY4" fmla="*/ 591991 h 668191"/>
                  <a:gd name="connsiteX5" fmla="*/ 1656720 w 1702440"/>
                  <a:gd name="connsiteY5" fmla="*/ 569131 h 668191"/>
                  <a:gd name="connsiteX6" fmla="*/ 1641480 w 1702440"/>
                  <a:gd name="connsiteY6" fmla="*/ 553891 h 668191"/>
                  <a:gd name="connsiteX7" fmla="*/ 1656720 w 1702440"/>
                  <a:gd name="connsiteY7" fmla="*/ 515791 h 668191"/>
                  <a:gd name="connsiteX8" fmla="*/ 1671960 w 1702440"/>
                  <a:gd name="connsiteY8" fmla="*/ 462451 h 668191"/>
                  <a:gd name="connsiteX9" fmla="*/ 1633860 w 1702440"/>
                  <a:gd name="connsiteY9" fmla="*/ 431971 h 668191"/>
                  <a:gd name="connsiteX10" fmla="*/ 1694820 w 1702440"/>
                  <a:gd name="connsiteY10" fmla="*/ 386251 h 668191"/>
                  <a:gd name="connsiteX11" fmla="*/ 1664340 w 1702440"/>
                  <a:gd name="connsiteY11" fmla="*/ 355771 h 668191"/>
                  <a:gd name="connsiteX12" fmla="*/ 1694820 w 1702440"/>
                  <a:gd name="connsiteY12" fmla="*/ 348151 h 668191"/>
                  <a:gd name="connsiteX13" fmla="*/ 1694820 w 1702440"/>
                  <a:gd name="connsiteY13" fmla="*/ 310051 h 668191"/>
                  <a:gd name="connsiteX14" fmla="*/ 1679580 w 1702440"/>
                  <a:gd name="connsiteY14" fmla="*/ 271951 h 668191"/>
                  <a:gd name="connsiteX15" fmla="*/ 1671960 w 1702440"/>
                  <a:gd name="connsiteY15" fmla="*/ 226231 h 668191"/>
                  <a:gd name="connsiteX16" fmla="*/ 1679580 w 1702440"/>
                  <a:gd name="connsiteY16" fmla="*/ 165271 h 668191"/>
                  <a:gd name="connsiteX17" fmla="*/ 1687200 w 1702440"/>
                  <a:gd name="connsiteY17" fmla="*/ 111931 h 668191"/>
                  <a:gd name="connsiteX18" fmla="*/ 1702440 w 1702440"/>
                  <a:gd name="connsiteY18" fmla="*/ 58591 h 668191"/>
                  <a:gd name="connsiteX19" fmla="*/ 1679580 w 1702440"/>
                  <a:gd name="connsiteY19" fmla="*/ 96691 h 668191"/>
                  <a:gd name="connsiteX20" fmla="*/ 1557660 w 1702440"/>
                  <a:gd name="connsiteY20" fmla="*/ 104311 h 668191"/>
                  <a:gd name="connsiteX0" fmla="*/ 1526957 w 1671737"/>
                  <a:gd name="connsiteY0" fmla="*/ 104311 h 668191"/>
                  <a:gd name="connsiteX1" fmla="*/ 10318 w 1671737"/>
                  <a:gd name="connsiteY1" fmla="*/ 0 h 668191"/>
                  <a:gd name="connsiteX2" fmla="*/ 0 w 1671737"/>
                  <a:gd name="connsiteY2" fmla="*/ 448751 h 668191"/>
                  <a:gd name="connsiteX3" fmla="*/ 1595537 w 1671737"/>
                  <a:gd name="connsiteY3" fmla="*/ 668191 h 668191"/>
                  <a:gd name="connsiteX4" fmla="*/ 1633637 w 1671737"/>
                  <a:gd name="connsiteY4" fmla="*/ 591991 h 668191"/>
                  <a:gd name="connsiteX5" fmla="*/ 1626017 w 1671737"/>
                  <a:gd name="connsiteY5" fmla="*/ 569131 h 668191"/>
                  <a:gd name="connsiteX6" fmla="*/ 1610777 w 1671737"/>
                  <a:gd name="connsiteY6" fmla="*/ 553891 h 668191"/>
                  <a:gd name="connsiteX7" fmla="*/ 1626017 w 1671737"/>
                  <a:gd name="connsiteY7" fmla="*/ 515791 h 668191"/>
                  <a:gd name="connsiteX8" fmla="*/ 1641257 w 1671737"/>
                  <a:gd name="connsiteY8" fmla="*/ 462451 h 668191"/>
                  <a:gd name="connsiteX9" fmla="*/ 1603157 w 1671737"/>
                  <a:gd name="connsiteY9" fmla="*/ 431971 h 668191"/>
                  <a:gd name="connsiteX10" fmla="*/ 1664117 w 1671737"/>
                  <a:gd name="connsiteY10" fmla="*/ 386251 h 668191"/>
                  <a:gd name="connsiteX11" fmla="*/ 1633637 w 1671737"/>
                  <a:gd name="connsiteY11" fmla="*/ 355771 h 668191"/>
                  <a:gd name="connsiteX12" fmla="*/ 1664117 w 1671737"/>
                  <a:gd name="connsiteY12" fmla="*/ 348151 h 668191"/>
                  <a:gd name="connsiteX13" fmla="*/ 1664117 w 1671737"/>
                  <a:gd name="connsiteY13" fmla="*/ 310051 h 668191"/>
                  <a:gd name="connsiteX14" fmla="*/ 1648877 w 1671737"/>
                  <a:gd name="connsiteY14" fmla="*/ 271951 h 668191"/>
                  <a:gd name="connsiteX15" fmla="*/ 1641257 w 1671737"/>
                  <a:gd name="connsiteY15" fmla="*/ 226231 h 668191"/>
                  <a:gd name="connsiteX16" fmla="*/ 1648877 w 1671737"/>
                  <a:gd name="connsiteY16" fmla="*/ 165271 h 668191"/>
                  <a:gd name="connsiteX17" fmla="*/ 1656497 w 1671737"/>
                  <a:gd name="connsiteY17" fmla="*/ 111931 h 668191"/>
                  <a:gd name="connsiteX18" fmla="*/ 1671737 w 1671737"/>
                  <a:gd name="connsiteY18" fmla="*/ 58591 h 668191"/>
                  <a:gd name="connsiteX19" fmla="*/ 1648877 w 1671737"/>
                  <a:gd name="connsiteY19" fmla="*/ 96691 h 668191"/>
                  <a:gd name="connsiteX20" fmla="*/ 1526957 w 1671737"/>
                  <a:gd name="connsiteY20" fmla="*/ 104311 h 668191"/>
                  <a:gd name="connsiteX0" fmla="*/ 1526957 w 1671737"/>
                  <a:gd name="connsiteY0" fmla="*/ 297165 h 861045"/>
                  <a:gd name="connsiteX1" fmla="*/ 3261 w 1671737"/>
                  <a:gd name="connsiteY1" fmla="*/ 0 h 861045"/>
                  <a:gd name="connsiteX2" fmla="*/ 0 w 1671737"/>
                  <a:gd name="connsiteY2" fmla="*/ 641605 h 861045"/>
                  <a:gd name="connsiteX3" fmla="*/ 1595537 w 1671737"/>
                  <a:gd name="connsiteY3" fmla="*/ 861045 h 861045"/>
                  <a:gd name="connsiteX4" fmla="*/ 1633637 w 1671737"/>
                  <a:gd name="connsiteY4" fmla="*/ 784845 h 861045"/>
                  <a:gd name="connsiteX5" fmla="*/ 1626017 w 1671737"/>
                  <a:gd name="connsiteY5" fmla="*/ 761985 h 861045"/>
                  <a:gd name="connsiteX6" fmla="*/ 1610777 w 1671737"/>
                  <a:gd name="connsiteY6" fmla="*/ 746745 h 861045"/>
                  <a:gd name="connsiteX7" fmla="*/ 1626017 w 1671737"/>
                  <a:gd name="connsiteY7" fmla="*/ 708645 h 861045"/>
                  <a:gd name="connsiteX8" fmla="*/ 1641257 w 1671737"/>
                  <a:gd name="connsiteY8" fmla="*/ 655305 h 861045"/>
                  <a:gd name="connsiteX9" fmla="*/ 1603157 w 1671737"/>
                  <a:gd name="connsiteY9" fmla="*/ 624825 h 861045"/>
                  <a:gd name="connsiteX10" fmla="*/ 1664117 w 1671737"/>
                  <a:gd name="connsiteY10" fmla="*/ 579105 h 861045"/>
                  <a:gd name="connsiteX11" fmla="*/ 1633637 w 1671737"/>
                  <a:gd name="connsiteY11" fmla="*/ 548625 h 861045"/>
                  <a:gd name="connsiteX12" fmla="*/ 1664117 w 1671737"/>
                  <a:gd name="connsiteY12" fmla="*/ 541005 h 861045"/>
                  <a:gd name="connsiteX13" fmla="*/ 1664117 w 1671737"/>
                  <a:gd name="connsiteY13" fmla="*/ 502905 h 861045"/>
                  <a:gd name="connsiteX14" fmla="*/ 1648877 w 1671737"/>
                  <a:gd name="connsiteY14" fmla="*/ 464805 h 861045"/>
                  <a:gd name="connsiteX15" fmla="*/ 1641257 w 1671737"/>
                  <a:gd name="connsiteY15" fmla="*/ 419085 h 861045"/>
                  <a:gd name="connsiteX16" fmla="*/ 1648877 w 1671737"/>
                  <a:gd name="connsiteY16" fmla="*/ 358125 h 861045"/>
                  <a:gd name="connsiteX17" fmla="*/ 1656497 w 1671737"/>
                  <a:gd name="connsiteY17" fmla="*/ 304785 h 861045"/>
                  <a:gd name="connsiteX18" fmla="*/ 1671737 w 1671737"/>
                  <a:gd name="connsiteY18" fmla="*/ 251445 h 861045"/>
                  <a:gd name="connsiteX19" fmla="*/ 1648877 w 1671737"/>
                  <a:gd name="connsiteY19" fmla="*/ 289545 h 861045"/>
                  <a:gd name="connsiteX20" fmla="*/ 1526957 w 1671737"/>
                  <a:gd name="connsiteY20" fmla="*/ 297165 h 861045"/>
                  <a:gd name="connsiteX0" fmla="*/ 1526957 w 1671737"/>
                  <a:gd name="connsiteY0" fmla="*/ 215446 h 779326"/>
                  <a:gd name="connsiteX1" fmla="*/ 27422 w 1671737"/>
                  <a:gd name="connsiteY1" fmla="*/ 0 h 779326"/>
                  <a:gd name="connsiteX2" fmla="*/ 0 w 1671737"/>
                  <a:gd name="connsiteY2" fmla="*/ 559886 h 779326"/>
                  <a:gd name="connsiteX3" fmla="*/ 1595537 w 1671737"/>
                  <a:gd name="connsiteY3" fmla="*/ 779326 h 779326"/>
                  <a:gd name="connsiteX4" fmla="*/ 1633637 w 1671737"/>
                  <a:gd name="connsiteY4" fmla="*/ 703126 h 779326"/>
                  <a:gd name="connsiteX5" fmla="*/ 1626017 w 1671737"/>
                  <a:gd name="connsiteY5" fmla="*/ 680266 h 779326"/>
                  <a:gd name="connsiteX6" fmla="*/ 1610777 w 1671737"/>
                  <a:gd name="connsiteY6" fmla="*/ 665026 h 779326"/>
                  <a:gd name="connsiteX7" fmla="*/ 1626017 w 1671737"/>
                  <a:gd name="connsiteY7" fmla="*/ 626926 h 779326"/>
                  <a:gd name="connsiteX8" fmla="*/ 1641257 w 1671737"/>
                  <a:gd name="connsiteY8" fmla="*/ 573586 h 779326"/>
                  <a:gd name="connsiteX9" fmla="*/ 1603157 w 1671737"/>
                  <a:gd name="connsiteY9" fmla="*/ 543106 h 779326"/>
                  <a:gd name="connsiteX10" fmla="*/ 1664117 w 1671737"/>
                  <a:gd name="connsiteY10" fmla="*/ 497386 h 779326"/>
                  <a:gd name="connsiteX11" fmla="*/ 1633637 w 1671737"/>
                  <a:gd name="connsiteY11" fmla="*/ 466906 h 779326"/>
                  <a:gd name="connsiteX12" fmla="*/ 1664117 w 1671737"/>
                  <a:gd name="connsiteY12" fmla="*/ 459286 h 779326"/>
                  <a:gd name="connsiteX13" fmla="*/ 1664117 w 1671737"/>
                  <a:gd name="connsiteY13" fmla="*/ 421186 h 779326"/>
                  <a:gd name="connsiteX14" fmla="*/ 1648877 w 1671737"/>
                  <a:gd name="connsiteY14" fmla="*/ 383086 h 779326"/>
                  <a:gd name="connsiteX15" fmla="*/ 1641257 w 1671737"/>
                  <a:gd name="connsiteY15" fmla="*/ 337366 h 779326"/>
                  <a:gd name="connsiteX16" fmla="*/ 1648877 w 1671737"/>
                  <a:gd name="connsiteY16" fmla="*/ 276406 h 779326"/>
                  <a:gd name="connsiteX17" fmla="*/ 1656497 w 1671737"/>
                  <a:gd name="connsiteY17" fmla="*/ 223066 h 779326"/>
                  <a:gd name="connsiteX18" fmla="*/ 1671737 w 1671737"/>
                  <a:gd name="connsiteY18" fmla="*/ 169726 h 779326"/>
                  <a:gd name="connsiteX19" fmla="*/ 1648877 w 1671737"/>
                  <a:gd name="connsiteY19" fmla="*/ 207826 h 779326"/>
                  <a:gd name="connsiteX20" fmla="*/ 1526957 w 1671737"/>
                  <a:gd name="connsiteY20" fmla="*/ 215446 h 779326"/>
                  <a:gd name="connsiteX0" fmla="*/ 1526957 w 1671737"/>
                  <a:gd name="connsiteY0" fmla="*/ 211343 h 775223"/>
                  <a:gd name="connsiteX1" fmla="*/ 7140 w 1671737"/>
                  <a:gd name="connsiteY1" fmla="*/ 0 h 775223"/>
                  <a:gd name="connsiteX2" fmla="*/ 0 w 1671737"/>
                  <a:gd name="connsiteY2" fmla="*/ 555783 h 775223"/>
                  <a:gd name="connsiteX3" fmla="*/ 1595537 w 1671737"/>
                  <a:gd name="connsiteY3" fmla="*/ 775223 h 775223"/>
                  <a:gd name="connsiteX4" fmla="*/ 1633637 w 1671737"/>
                  <a:gd name="connsiteY4" fmla="*/ 699023 h 775223"/>
                  <a:gd name="connsiteX5" fmla="*/ 1626017 w 1671737"/>
                  <a:gd name="connsiteY5" fmla="*/ 676163 h 775223"/>
                  <a:gd name="connsiteX6" fmla="*/ 1610777 w 1671737"/>
                  <a:gd name="connsiteY6" fmla="*/ 660923 h 775223"/>
                  <a:gd name="connsiteX7" fmla="*/ 1626017 w 1671737"/>
                  <a:gd name="connsiteY7" fmla="*/ 622823 h 775223"/>
                  <a:gd name="connsiteX8" fmla="*/ 1641257 w 1671737"/>
                  <a:gd name="connsiteY8" fmla="*/ 569483 h 775223"/>
                  <a:gd name="connsiteX9" fmla="*/ 1603157 w 1671737"/>
                  <a:gd name="connsiteY9" fmla="*/ 539003 h 775223"/>
                  <a:gd name="connsiteX10" fmla="*/ 1664117 w 1671737"/>
                  <a:gd name="connsiteY10" fmla="*/ 493283 h 775223"/>
                  <a:gd name="connsiteX11" fmla="*/ 1633637 w 1671737"/>
                  <a:gd name="connsiteY11" fmla="*/ 462803 h 775223"/>
                  <a:gd name="connsiteX12" fmla="*/ 1664117 w 1671737"/>
                  <a:gd name="connsiteY12" fmla="*/ 455183 h 775223"/>
                  <a:gd name="connsiteX13" fmla="*/ 1664117 w 1671737"/>
                  <a:gd name="connsiteY13" fmla="*/ 417083 h 775223"/>
                  <a:gd name="connsiteX14" fmla="*/ 1648877 w 1671737"/>
                  <a:gd name="connsiteY14" fmla="*/ 378983 h 775223"/>
                  <a:gd name="connsiteX15" fmla="*/ 1641257 w 1671737"/>
                  <a:gd name="connsiteY15" fmla="*/ 333263 h 775223"/>
                  <a:gd name="connsiteX16" fmla="*/ 1648877 w 1671737"/>
                  <a:gd name="connsiteY16" fmla="*/ 272303 h 775223"/>
                  <a:gd name="connsiteX17" fmla="*/ 1656497 w 1671737"/>
                  <a:gd name="connsiteY17" fmla="*/ 218963 h 775223"/>
                  <a:gd name="connsiteX18" fmla="*/ 1671737 w 1671737"/>
                  <a:gd name="connsiteY18" fmla="*/ 165623 h 775223"/>
                  <a:gd name="connsiteX19" fmla="*/ 1648877 w 1671737"/>
                  <a:gd name="connsiteY19" fmla="*/ 203723 h 775223"/>
                  <a:gd name="connsiteX20" fmla="*/ 1526957 w 1671737"/>
                  <a:gd name="connsiteY20" fmla="*/ 211343 h 775223"/>
                  <a:gd name="connsiteX0" fmla="*/ 1526957 w 1671737"/>
                  <a:gd name="connsiteY0" fmla="*/ 202792 h 766672"/>
                  <a:gd name="connsiteX1" fmla="*/ 16930 w 1671737"/>
                  <a:gd name="connsiteY1" fmla="*/ 0 h 766672"/>
                  <a:gd name="connsiteX2" fmla="*/ 0 w 1671737"/>
                  <a:gd name="connsiteY2" fmla="*/ 547232 h 766672"/>
                  <a:gd name="connsiteX3" fmla="*/ 1595537 w 1671737"/>
                  <a:gd name="connsiteY3" fmla="*/ 766672 h 766672"/>
                  <a:gd name="connsiteX4" fmla="*/ 1633637 w 1671737"/>
                  <a:gd name="connsiteY4" fmla="*/ 690472 h 766672"/>
                  <a:gd name="connsiteX5" fmla="*/ 1626017 w 1671737"/>
                  <a:gd name="connsiteY5" fmla="*/ 667612 h 766672"/>
                  <a:gd name="connsiteX6" fmla="*/ 1610777 w 1671737"/>
                  <a:gd name="connsiteY6" fmla="*/ 652372 h 766672"/>
                  <a:gd name="connsiteX7" fmla="*/ 1626017 w 1671737"/>
                  <a:gd name="connsiteY7" fmla="*/ 614272 h 766672"/>
                  <a:gd name="connsiteX8" fmla="*/ 1641257 w 1671737"/>
                  <a:gd name="connsiteY8" fmla="*/ 560932 h 766672"/>
                  <a:gd name="connsiteX9" fmla="*/ 1603157 w 1671737"/>
                  <a:gd name="connsiteY9" fmla="*/ 530452 h 766672"/>
                  <a:gd name="connsiteX10" fmla="*/ 1664117 w 1671737"/>
                  <a:gd name="connsiteY10" fmla="*/ 484732 h 766672"/>
                  <a:gd name="connsiteX11" fmla="*/ 1633637 w 1671737"/>
                  <a:gd name="connsiteY11" fmla="*/ 454252 h 766672"/>
                  <a:gd name="connsiteX12" fmla="*/ 1664117 w 1671737"/>
                  <a:gd name="connsiteY12" fmla="*/ 446632 h 766672"/>
                  <a:gd name="connsiteX13" fmla="*/ 1664117 w 1671737"/>
                  <a:gd name="connsiteY13" fmla="*/ 408532 h 766672"/>
                  <a:gd name="connsiteX14" fmla="*/ 1648877 w 1671737"/>
                  <a:gd name="connsiteY14" fmla="*/ 370432 h 766672"/>
                  <a:gd name="connsiteX15" fmla="*/ 1641257 w 1671737"/>
                  <a:gd name="connsiteY15" fmla="*/ 324712 h 766672"/>
                  <a:gd name="connsiteX16" fmla="*/ 1648877 w 1671737"/>
                  <a:gd name="connsiteY16" fmla="*/ 263752 h 766672"/>
                  <a:gd name="connsiteX17" fmla="*/ 1656497 w 1671737"/>
                  <a:gd name="connsiteY17" fmla="*/ 210412 h 766672"/>
                  <a:gd name="connsiteX18" fmla="*/ 1671737 w 1671737"/>
                  <a:gd name="connsiteY18" fmla="*/ 157072 h 766672"/>
                  <a:gd name="connsiteX19" fmla="*/ 1648877 w 1671737"/>
                  <a:gd name="connsiteY19" fmla="*/ 195172 h 766672"/>
                  <a:gd name="connsiteX20" fmla="*/ 1526957 w 1671737"/>
                  <a:gd name="connsiteY20" fmla="*/ 202792 h 766672"/>
                  <a:gd name="connsiteX0" fmla="*/ 1513592 w 1658372"/>
                  <a:gd name="connsiteY0" fmla="*/ 202792 h 766672"/>
                  <a:gd name="connsiteX1" fmla="*/ 3565 w 1658372"/>
                  <a:gd name="connsiteY1" fmla="*/ 0 h 766672"/>
                  <a:gd name="connsiteX2" fmla="*/ 0 w 1658372"/>
                  <a:gd name="connsiteY2" fmla="*/ 549209 h 766672"/>
                  <a:gd name="connsiteX3" fmla="*/ 1582172 w 1658372"/>
                  <a:gd name="connsiteY3" fmla="*/ 766672 h 766672"/>
                  <a:gd name="connsiteX4" fmla="*/ 1620272 w 1658372"/>
                  <a:gd name="connsiteY4" fmla="*/ 690472 h 766672"/>
                  <a:gd name="connsiteX5" fmla="*/ 1612652 w 1658372"/>
                  <a:gd name="connsiteY5" fmla="*/ 667612 h 766672"/>
                  <a:gd name="connsiteX6" fmla="*/ 1597412 w 1658372"/>
                  <a:gd name="connsiteY6" fmla="*/ 652372 h 766672"/>
                  <a:gd name="connsiteX7" fmla="*/ 1612652 w 1658372"/>
                  <a:gd name="connsiteY7" fmla="*/ 614272 h 766672"/>
                  <a:gd name="connsiteX8" fmla="*/ 1627892 w 1658372"/>
                  <a:gd name="connsiteY8" fmla="*/ 560932 h 766672"/>
                  <a:gd name="connsiteX9" fmla="*/ 1589792 w 1658372"/>
                  <a:gd name="connsiteY9" fmla="*/ 530452 h 766672"/>
                  <a:gd name="connsiteX10" fmla="*/ 1650752 w 1658372"/>
                  <a:gd name="connsiteY10" fmla="*/ 484732 h 766672"/>
                  <a:gd name="connsiteX11" fmla="*/ 1620272 w 1658372"/>
                  <a:gd name="connsiteY11" fmla="*/ 454252 h 766672"/>
                  <a:gd name="connsiteX12" fmla="*/ 1650752 w 1658372"/>
                  <a:gd name="connsiteY12" fmla="*/ 446632 h 766672"/>
                  <a:gd name="connsiteX13" fmla="*/ 1650752 w 1658372"/>
                  <a:gd name="connsiteY13" fmla="*/ 408532 h 766672"/>
                  <a:gd name="connsiteX14" fmla="*/ 1635512 w 1658372"/>
                  <a:gd name="connsiteY14" fmla="*/ 370432 h 766672"/>
                  <a:gd name="connsiteX15" fmla="*/ 1627892 w 1658372"/>
                  <a:gd name="connsiteY15" fmla="*/ 324712 h 766672"/>
                  <a:gd name="connsiteX16" fmla="*/ 1635512 w 1658372"/>
                  <a:gd name="connsiteY16" fmla="*/ 263752 h 766672"/>
                  <a:gd name="connsiteX17" fmla="*/ 1643132 w 1658372"/>
                  <a:gd name="connsiteY17" fmla="*/ 210412 h 766672"/>
                  <a:gd name="connsiteX18" fmla="*/ 1658372 w 1658372"/>
                  <a:gd name="connsiteY18" fmla="*/ 157072 h 766672"/>
                  <a:gd name="connsiteX19" fmla="*/ 1635512 w 1658372"/>
                  <a:gd name="connsiteY19" fmla="*/ 195172 h 766672"/>
                  <a:gd name="connsiteX20" fmla="*/ 1513592 w 1658372"/>
                  <a:gd name="connsiteY20" fmla="*/ 202792 h 766672"/>
                  <a:gd name="connsiteX0" fmla="*/ 1523382 w 1668162"/>
                  <a:gd name="connsiteY0" fmla="*/ 202792 h 766672"/>
                  <a:gd name="connsiteX1" fmla="*/ 13355 w 1668162"/>
                  <a:gd name="connsiteY1" fmla="*/ 0 h 766672"/>
                  <a:gd name="connsiteX2" fmla="*/ 0 w 1668162"/>
                  <a:gd name="connsiteY2" fmla="*/ 540658 h 766672"/>
                  <a:gd name="connsiteX3" fmla="*/ 1591962 w 1668162"/>
                  <a:gd name="connsiteY3" fmla="*/ 766672 h 766672"/>
                  <a:gd name="connsiteX4" fmla="*/ 1630062 w 1668162"/>
                  <a:gd name="connsiteY4" fmla="*/ 690472 h 766672"/>
                  <a:gd name="connsiteX5" fmla="*/ 1622442 w 1668162"/>
                  <a:gd name="connsiteY5" fmla="*/ 667612 h 766672"/>
                  <a:gd name="connsiteX6" fmla="*/ 1607202 w 1668162"/>
                  <a:gd name="connsiteY6" fmla="*/ 652372 h 766672"/>
                  <a:gd name="connsiteX7" fmla="*/ 1622442 w 1668162"/>
                  <a:gd name="connsiteY7" fmla="*/ 614272 h 766672"/>
                  <a:gd name="connsiteX8" fmla="*/ 1637682 w 1668162"/>
                  <a:gd name="connsiteY8" fmla="*/ 560932 h 766672"/>
                  <a:gd name="connsiteX9" fmla="*/ 1599582 w 1668162"/>
                  <a:gd name="connsiteY9" fmla="*/ 530452 h 766672"/>
                  <a:gd name="connsiteX10" fmla="*/ 1660542 w 1668162"/>
                  <a:gd name="connsiteY10" fmla="*/ 484732 h 766672"/>
                  <a:gd name="connsiteX11" fmla="*/ 1630062 w 1668162"/>
                  <a:gd name="connsiteY11" fmla="*/ 454252 h 766672"/>
                  <a:gd name="connsiteX12" fmla="*/ 1660542 w 1668162"/>
                  <a:gd name="connsiteY12" fmla="*/ 446632 h 766672"/>
                  <a:gd name="connsiteX13" fmla="*/ 1660542 w 1668162"/>
                  <a:gd name="connsiteY13" fmla="*/ 408532 h 766672"/>
                  <a:gd name="connsiteX14" fmla="*/ 1645302 w 1668162"/>
                  <a:gd name="connsiteY14" fmla="*/ 370432 h 766672"/>
                  <a:gd name="connsiteX15" fmla="*/ 1637682 w 1668162"/>
                  <a:gd name="connsiteY15" fmla="*/ 324712 h 766672"/>
                  <a:gd name="connsiteX16" fmla="*/ 1645302 w 1668162"/>
                  <a:gd name="connsiteY16" fmla="*/ 263752 h 766672"/>
                  <a:gd name="connsiteX17" fmla="*/ 1652922 w 1668162"/>
                  <a:gd name="connsiteY17" fmla="*/ 210412 h 766672"/>
                  <a:gd name="connsiteX18" fmla="*/ 1668162 w 1668162"/>
                  <a:gd name="connsiteY18" fmla="*/ 157072 h 766672"/>
                  <a:gd name="connsiteX19" fmla="*/ 1645302 w 1668162"/>
                  <a:gd name="connsiteY19" fmla="*/ 195172 h 766672"/>
                  <a:gd name="connsiteX20" fmla="*/ 1523382 w 1668162"/>
                  <a:gd name="connsiteY20" fmla="*/ 202792 h 766672"/>
                  <a:gd name="connsiteX0" fmla="*/ 1523382 w 1668162"/>
                  <a:gd name="connsiteY0" fmla="*/ 224495 h 788375"/>
                  <a:gd name="connsiteX1" fmla="*/ 10714 w 1668162"/>
                  <a:gd name="connsiteY1" fmla="*/ 0 h 788375"/>
                  <a:gd name="connsiteX2" fmla="*/ 0 w 1668162"/>
                  <a:gd name="connsiteY2" fmla="*/ 562361 h 788375"/>
                  <a:gd name="connsiteX3" fmla="*/ 1591962 w 1668162"/>
                  <a:gd name="connsiteY3" fmla="*/ 788375 h 788375"/>
                  <a:gd name="connsiteX4" fmla="*/ 1630062 w 1668162"/>
                  <a:gd name="connsiteY4" fmla="*/ 712175 h 788375"/>
                  <a:gd name="connsiteX5" fmla="*/ 1622442 w 1668162"/>
                  <a:gd name="connsiteY5" fmla="*/ 689315 h 788375"/>
                  <a:gd name="connsiteX6" fmla="*/ 1607202 w 1668162"/>
                  <a:gd name="connsiteY6" fmla="*/ 674075 h 788375"/>
                  <a:gd name="connsiteX7" fmla="*/ 1622442 w 1668162"/>
                  <a:gd name="connsiteY7" fmla="*/ 635975 h 788375"/>
                  <a:gd name="connsiteX8" fmla="*/ 1637682 w 1668162"/>
                  <a:gd name="connsiteY8" fmla="*/ 582635 h 788375"/>
                  <a:gd name="connsiteX9" fmla="*/ 1599582 w 1668162"/>
                  <a:gd name="connsiteY9" fmla="*/ 552155 h 788375"/>
                  <a:gd name="connsiteX10" fmla="*/ 1660542 w 1668162"/>
                  <a:gd name="connsiteY10" fmla="*/ 506435 h 788375"/>
                  <a:gd name="connsiteX11" fmla="*/ 1630062 w 1668162"/>
                  <a:gd name="connsiteY11" fmla="*/ 475955 h 788375"/>
                  <a:gd name="connsiteX12" fmla="*/ 1660542 w 1668162"/>
                  <a:gd name="connsiteY12" fmla="*/ 468335 h 788375"/>
                  <a:gd name="connsiteX13" fmla="*/ 1660542 w 1668162"/>
                  <a:gd name="connsiteY13" fmla="*/ 430235 h 788375"/>
                  <a:gd name="connsiteX14" fmla="*/ 1645302 w 1668162"/>
                  <a:gd name="connsiteY14" fmla="*/ 392135 h 788375"/>
                  <a:gd name="connsiteX15" fmla="*/ 1637682 w 1668162"/>
                  <a:gd name="connsiteY15" fmla="*/ 346415 h 788375"/>
                  <a:gd name="connsiteX16" fmla="*/ 1645302 w 1668162"/>
                  <a:gd name="connsiteY16" fmla="*/ 285455 h 788375"/>
                  <a:gd name="connsiteX17" fmla="*/ 1652922 w 1668162"/>
                  <a:gd name="connsiteY17" fmla="*/ 232115 h 788375"/>
                  <a:gd name="connsiteX18" fmla="*/ 1668162 w 1668162"/>
                  <a:gd name="connsiteY18" fmla="*/ 178775 h 788375"/>
                  <a:gd name="connsiteX19" fmla="*/ 1645302 w 1668162"/>
                  <a:gd name="connsiteY19" fmla="*/ 216875 h 788375"/>
                  <a:gd name="connsiteX20" fmla="*/ 1523382 w 1668162"/>
                  <a:gd name="connsiteY20" fmla="*/ 224495 h 788375"/>
                  <a:gd name="connsiteX0" fmla="*/ 1523382 w 1668162"/>
                  <a:gd name="connsiteY0" fmla="*/ 196848 h 760728"/>
                  <a:gd name="connsiteX1" fmla="*/ 22911 w 1668162"/>
                  <a:gd name="connsiteY1" fmla="*/ 0 h 760728"/>
                  <a:gd name="connsiteX2" fmla="*/ 0 w 1668162"/>
                  <a:gd name="connsiteY2" fmla="*/ 534714 h 760728"/>
                  <a:gd name="connsiteX3" fmla="*/ 1591962 w 1668162"/>
                  <a:gd name="connsiteY3" fmla="*/ 760728 h 760728"/>
                  <a:gd name="connsiteX4" fmla="*/ 1630062 w 1668162"/>
                  <a:gd name="connsiteY4" fmla="*/ 684528 h 760728"/>
                  <a:gd name="connsiteX5" fmla="*/ 1622442 w 1668162"/>
                  <a:gd name="connsiteY5" fmla="*/ 661668 h 760728"/>
                  <a:gd name="connsiteX6" fmla="*/ 1607202 w 1668162"/>
                  <a:gd name="connsiteY6" fmla="*/ 646428 h 760728"/>
                  <a:gd name="connsiteX7" fmla="*/ 1622442 w 1668162"/>
                  <a:gd name="connsiteY7" fmla="*/ 608328 h 760728"/>
                  <a:gd name="connsiteX8" fmla="*/ 1637682 w 1668162"/>
                  <a:gd name="connsiteY8" fmla="*/ 554988 h 760728"/>
                  <a:gd name="connsiteX9" fmla="*/ 1599582 w 1668162"/>
                  <a:gd name="connsiteY9" fmla="*/ 524508 h 760728"/>
                  <a:gd name="connsiteX10" fmla="*/ 1660542 w 1668162"/>
                  <a:gd name="connsiteY10" fmla="*/ 478788 h 760728"/>
                  <a:gd name="connsiteX11" fmla="*/ 1630062 w 1668162"/>
                  <a:gd name="connsiteY11" fmla="*/ 448308 h 760728"/>
                  <a:gd name="connsiteX12" fmla="*/ 1660542 w 1668162"/>
                  <a:gd name="connsiteY12" fmla="*/ 440688 h 760728"/>
                  <a:gd name="connsiteX13" fmla="*/ 1660542 w 1668162"/>
                  <a:gd name="connsiteY13" fmla="*/ 402588 h 760728"/>
                  <a:gd name="connsiteX14" fmla="*/ 1645302 w 1668162"/>
                  <a:gd name="connsiteY14" fmla="*/ 364488 h 760728"/>
                  <a:gd name="connsiteX15" fmla="*/ 1637682 w 1668162"/>
                  <a:gd name="connsiteY15" fmla="*/ 318768 h 760728"/>
                  <a:gd name="connsiteX16" fmla="*/ 1645302 w 1668162"/>
                  <a:gd name="connsiteY16" fmla="*/ 257808 h 760728"/>
                  <a:gd name="connsiteX17" fmla="*/ 1652922 w 1668162"/>
                  <a:gd name="connsiteY17" fmla="*/ 204468 h 760728"/>
                  <a:gd name="connsiteX18" fmla="*/ 1668162 w 1668162"/>
                  <a:gd name="connsiteY18" fmla="*/ 151128 h 760728"/>
                  <a:gd name="connsiteX19" fmla="*/ 1645302 w 1668162"/>
                  <a:gd name="connsiteY19" fmla="*/ 189228 h 760728"/>
                  <a:gd name="connsiteX20" fmla="*/ 1523382 w 1668162"/>
                  <a:gd name="connsiteY20" fmla="*/ 196848 h 760728"/>
                  <a:gd name="connsiteX0" fmla="*/ 1516863 w 1661643"/>
                  <a:gd name="connsiteY0" fmla="*/ 196848 h 760728"/>
                  <a:gd name="connsiteX1" fmla="*/ 16392 w 1661643"/>
                  <a:gd name="connsiteY1" fmla="*/ 0 h 760728"/>
                  <a:gd name="connsiteX2" fmla="*/ 0 w 1661643"/>
                  <a:gd name="connsiteY2" fmla="*/ 614358 h 760728"/>
                  <a:gd name="connsiteX3" fmla="*/ 1585443 w 1661643"/>
                  <a:gd name="connsiteY3" fmla="*/ 760728 h 760728"/>
                  <a:gd name="connsiteX4" fmla="*/ 1623543 w 1661643"/>
                  <a:gd name="connsiteY4" fmla="*/ 684528 h 760728"/>
                  <a:gd name="connsiteX5" fmla="*/ 1615923 w 1661643"/>
                  <a:gd name="connsiteY5" fmla="*/ 661668 h 760728"/>
                  <a:gd name="connsiteX6" fmla="*/ 1600683 w 1661643"/>
                  <a:gd name="connsiteY6" fmla="*/ 646428 h 760728"/>
                  <a:gd name="connsiteX7" fmla="*/ 1615923 w 1661643"/>
                  <a:gd name="connsiteY7" fmla="*/ 608328 h 760728"/>
                  <a:gd name="connsiteX8" fmla="*/ 1631163 w 1661643"/>
                  <a:gd name="connsiteY8" fmla="*/ 554988 h 760728"/>
                  <a:gd name="connsiteX9" fmla="*/ 1593063 w 1661643"/>
                  <a:gd name="connsiteY9" fmla="*/ 524508 h 760728"/>
                  <a:gd name="connsiteX10" fmla="*/ 1654023 w 1661643"/>
                  <a:gd name="connsiteY10" fmla="*/ 478788 h 760728"/>
                  <a:gd name="connsiteX11" fmla="*/ 1623543 w 1661643"/>
                  <a:gd name="connsiteY11" fmla="*/ 448308 h 760728"/>
                  <a:gd name="connsiteX12" fmla="*/ 1654023 w 1661643"/>
                  <a:gd name="connsiteY12" fmla="*/ 440688 h 760728"/>
                  <a:gd name="connsiteX13" fmla="*/ 1654023 w 1661643"/>
                  <a:gd name="connsiteY13" fmla="*/ 402588 h 760728"/>
                  <a:gd name="connsiteX14" fmla="*/ 1638783 w 1661643"/>
                  <a:gd name="connsiteY14" fmla="*/ 364488 h 760728"/>
                  <a:gd name="connsiteX15" fmla="*/ 1631163 w 1661643"/>
                  <a:gd name="connsiteY15" fmla="*/ 318768 h 760728"/>
                  <a:gd name="connsiteX16" fmla="*/ 1638783 w 1661643"/>
                  <a:gd name="connsiteY16" fmla="*/ 257808 h 760728"/>
                  <a:gd name="connsiteX17" fmla="*/ 1646403 w 1661643"/>
                  <a:gd name="connsiteY17" fmla="*/ 204468 h 760728"/>
                  <a:gd name="connsiteX18" fmla="*/ 1661643 w 1661643"/>
                  <a:gd name="connsiteY18" fmla="*/ 151128 h 760728"/>
                  <a:gd name="connsiteX19" fmla="*/ 1638783 w 1661643"/>
                  <a:gd name="connsiteY19" fmla="*/ 189228 h 760728"/>
                  <a:gd name="connsiteX20" fmla="*/ 1516863 w 1661643"/>
                  <a:gd name="connsiteY20" fmla="*/ 196848 h 760728"/>
                  <a:gd name="connsiteX0" fmla="*/ 1512587 w 1657367"/>
                  <a:gd name="connsiteY0" fmla="*/ 196848 h 760728"/>
                  <a:gd name="connsiteX1" fmla="*/ 12116 w 1657367"/>
                  <a:gd name="connsiteY1" fmla="*/ 0 h 760728"/>
                  <a:gd name="connsiteX2" fmla="*/ 0 w 1657367"/>
                  <a:gd name="connsiteY2" fmla="*/ 593779 h 760728"/>
                  <a:gd name="connsiteX3" fmla="*/ 1581167 w 1657367"/>
                  <a:gd name="connsiteY3" fmla="*/ 760728 h 760728"/>
                  <a:gd name="connsiteX4" fmla="*/ 1619267 w 1657367"/>
                  <a:gd name="connsiteY4" fmla="*/ 684528 h 760728"/>
                  <a:gd name="connsiteX5" fmla="*/ 1611647 w 1657367"/>
                  <a:gd name="connsiteY5" fmla="*/ 661668 h 760728"/>
                  <a:gd name="connsiteX6" fmla="*/ 1596407 w 1657367"/>
                  <a:gd name="connsiteY6" fmla="*/ 646428 h 760728"/>
                  <a:gd name="connsiteX7" fmla="*/ 1611647 w 1657367"/>
                  <a:gd name="connsiteY7" fmla="*/ 608328 h 760728"/>
                  <a:gd name="connsiteX8" fmla="*/ 1626887 w 1657367"/>
                  <a:gd name="connsiteY8" fmla="*/ 554988 h 760728"/>
                  <a:gd name="connsiteX9" fmla="*/ 1588787 w 1657367"/>
                  <a:gd name="connsiteY9" fmla="*/ 524508 h 760728"/>
                  <a:gd name="connsiteX10" fmla="*/ 1649747 w 1657367"/>
                  <a:gd name="connsiteY10" fmla="*/ 478788 h 760728"/>
                  <a:gd name="connsiteX11" fmla="*/ 1619267 w 1657367"/>
                  <a:gd name="connsiteY11" fmla="*/ 448308 h 760728"/>
                  <a:gd name="connsiteX12" fmla="*/ 1649747 w 1657367"/>
                  <a:gd name="connsiteY12" fmla="*/ 440688 h 760728"/>
                  <a:gd name="connsiteX13" fmla="*/ 1649747 w 1657367"/>
                  <a:gd name="connsiteY13" fmla="*/ 402588 h 760728"/>
                  <a:gd name="connsiteX14" fmla="*/ 1634507 w 1657367"/>
                  <a:gd name="connsiteY14" fmla="*/ 364488 h 760728"/>
                  <a:gd name="connsiteX15" fmla="*/ 1626887 w 1657367"/>
                  <a:gd name="connsiteY15" fmla="*/ 318768 h 760728"/>
                  <a:gd name="connsiteX16" fmla="*/ 1634507 w 1657367"/>
                  <a:gd name="connsiteY16" fmla="*/ 257808 h 760728"/>
                  <a:gd name="connsiteX17" fmla="*/ 1642127 w 1657367"/>
                  <a:gd name="connsiteY17" fmla="*/ 204468 h 760728"/>
                  <a:gd name="connsiteX18" fmla="*/ 1657367 w 1657367"/>
                  <a:gd name="connsiteY18" fmla="*/ 151128 h 760728"/>
                  <a:gd name="connsiteX19" fmla="*/ 1634507 w 1657367"/>
                  <a:gd name="connsiteY19" fmla="*/ 189228 h 760728"/>
                  <a:gd name="connsiteX20" fmla="*/ 1512587 w 1657367"/>
                  <a:gd name="connsiteY20" fmla="*/ 196848 h 760728"/>
                  <a:gd name="connsiteX0" fmla="*/ 1512587 w 1657367"/>
                  <a:gd name="connsiteY0" fmla="*/ 195750 h 759630"/>
                  <a:gd name="connsiteX1" fmla="*/ 22141 w 1657367"/>
                  <a:gd name="connsiteY1" fmla="*/ 0 h 759630"/>
                  <a:gd name="connsiteX2" fmla="*/ 0 w 1657367"/>
                  <a:gd name="connsiteY2" fmla="*/ 592681 h 759630"/>
                  <a:gd name="connsiteX3" fmla="*/ 1581167 w 1657367"/>
                  <a:gd name="connsiteY3" fmla="*/ 759630 h 759630"/>
                  <a:gd name="connsiteX4" fmla="*/ 1619267 w 1657367"/>
                  <a:gd name="connsiteY4" fmla="*/ 683430 h 759630"/>
                  <a:gd name="connsiteX5" fmla="*/ 1611647 w 1657367"/>
                  <a:gd name="connsiteY5" fmla="*/ 660570 h 759630"/>
                  <a:gd name="connsiteX6" fmla="*/ 1596407 w 1657367"/>
                  <a:gd name="connsiteY6" fmla="*/ 645330 h 759630"/>
                  <a:gd name="connsiteX7" fmla="*/ 1611647 w 1657367"/>
                  <a:gd name="connsiteY7" fmla="*/ 607230 h 759630"/>
                  <a:gd name="connsiteX8" fmla="*/ 1626887 w 1657367"/>
                  <a:gd name="connsiteY8" fmla="*/ 553890 h 759630"/>
                  <a:gd name="connsiteX9" fmla="*/ 1588787 w 1657367"/>
                  <a:gd name="connsiteY9" fmla="*/ 523410 h 759630"/>
                  <a:gd name="connsiteX10" fmla="*/ 1649747 w 1657367"/>
                  <a:gd name="connsiteY10" fmla="*/ 477690 h 759630"/>
                  <a:gd name="connsiteX11" fmla="*/ 1619267 w 1657367"/>
                  <a:gd name="connsiteY11" fmla="*/ 447210 h 759630"/>
                  <a:gd name="connsiteX12" fmla="*/ 1649747 w 1657367"/>
                  <a:gd name="connsiteY12" fmla="*/ 439590 h 759630"/>
                  <a:gd name="connsiteX13" fmla="*/ 1649747 w 1657367"/>
                  <a:gd name="connsiteY13" fmla="*/ 401490 h 759630"/>
                  <a:gd name="connsiteX14" fmla="*/ 1634507 w 1657367"/>
                  <a:gd name="connsiteY14" fmla="*/ 363390 h 759630"/>
                  <a:gd name="connsiteX15" fmla="*/ 1626887 w 1657367"/>
                  <a:gd name="connsiteY15" fmla="*/ 317670 h 759630"/>
                  <a:gd name="connsiteX16" fmla="*/ 1634507 w 1657367"/>
                  <a:gd name="connsiteY16" fmla="*/ 256710 h 759630"/>
                  <a:gd name="connsiteX17" fmla="*/ 1642127 w 1657367"/>
                  <a:gd name="connsiteY17" fmla="*/ 203370 h 759630"/>
                  <a:gd name="connsiteX18" fmla="*/ 1657367 w 1657367"/>
                  <a:gd name="connsiteY18" fmla="*/ 150030 h 759630"/>
                  <a:gd name="connsiteX19" fmla="*/ 1634507 w 1657367"/>
                  <a:gd name="connsiteY19" fmla="*/ 188130 h 759630"/>
                  <a:gd name="connsiteX20" fmla="*/ 1512587 w 1657367"/>
                  <a:gd name="connsiteY20" fmla="*/ 195750 h 759630"/>
                  <a:gd name="connsiteX0" fmla="*/ 1512587 w 1657367"/>
                  <a:gd name="connsiteY0" fmla="*/ 132639 h 696519"/>
                  <a:gd name="connsiteX1" fmla="*/ 42727 w 1657367"/>
                  <a:gd name="connsiteY1" fmla="*/ 0 h 696519"/>
                  <a:gd name="connsiteX2" fmla="*/ 0 w 1657367"/>
                  <a:gd name="connsiteY2" fmla="*/ 529570 h 696519"/>
                  <a:gd name="connsiteX3" fmla="*/ 1581167 w 1657367"/>
                  <a:gd name="connsiteY3" fmla="*/ 696519 h 696519"/>
                  <a:gd name="connsiteX4" fmla="*/ 1619267 w 1657367"/>
                  <a:gd name="connsiteY4" fmla="*/ 620319 h 696519"/>
                  <a:gd name="connsiteX5" fmla="*/ 1611647 w 1657367"/>
                  <a:gd name="connsiteY5" fmla="*/ 597459 h 696519"/>
                  <a:gd name="connsiteX6" fmla="*/ 1596407 w 1657367"/>
                  <a:gd name="connsiteY6" fmla="*/ 582219 h 696519"/>
                  <a:gd name="connsiteX7" fmla="*/ 1611647 w 1657367"/>
                  <a:gd name="connsiteY7" fmla="*/ 544119 h 696519"/>
                  <a:gd name="connsiteX8" fmla="*/ 1626887 w 1657367"/>
                  <a:gd name="connsiteY8" fmla="*/ 490779 h 696519"/>
                  <a:gd name="connsiteX9" fmla="*/ 1588787 w 1657367"/>
                  <a:gd name="connsiteY9" fmla="*/ 460299 h 696519"/>
                  <a:gd name="connsiteX10" fmla="*/ 1649747 w 1657367"/>
                  <a:gd name="connsiteY10" fmla="*/ 414579 h 696519"/>
                  <a:gd name="connsiteX11" fmla="*/ 1619267 w 1657367"/>
                  <a:gd name="connsiteY11" fmla="*/ 384099 h 696519"/>
                  <a:gd name="connsiteX12" fmla="*/ 1649747 w 1657367"/>
                  <a:gd name="connsiteY12" fmla="*/ 376479 h 696519"/>
                  <a:gd name="connsiteX13" fmla="*/ 1649747 w 1657367"/>
                  <a:gd name="connsiteY13" fmla="*/ 338379 h 696519"/>
                  <a:gd name="connsiteX14" fmla="*/ 1634507 w 1657367"/>
                  <a:gd name="connsiteY14" fmla="*/ 300279 h 696519"/>
                  <a:gd name="connsiteX15" fmla="*/ 1626887 w 1657367"/>
                  <a:gd name="connsiteY15" fmla="*/ 254559 h 696519"/>
                  <a:gd name="connsiteX16" fmla="*/ 1634507 w 1657367"/>
                  <a:gd name="connsiteY16" fmla="*/ 193599 h 696519"/>
                  <a:gd name="connsiteX17" fmla="*/ 1642127 w 1657367"/>
                  <a:gd name="connsiteY17" fmla="*/ 140259 h 696519"/>
                  <a:gd name="connsiteX18" fmla="*/ 1657367 w 1657367"/>
                  <a:gd name="connsiteY18" fmla="*/ 86919 h 696519"/>
                  <a:gd name="connsiteX19" fmla="*/ 1634507 w 1657367"/>
                  <a:gd name="connsiteY19" fmla="*/ 125019 h 696519"/>
                  <a:gd name="connsiteX20" fmla="*/ 1512587 w 1657367"/>
                  <a:gd name="connsiteY20" fmla="*/ 132639 h 696519"/>
                  <a:gd name="connsiteX0" fmla="*/ 1512587 w 1657367"/>
                  <a:gd name="connsiteY0" fmla="*/ 154971 h 718851"/>
                  <a:gd name="connsiteX1" fmla="*/ 23613 w 1657367"/>
                  <a:gd name="connsiteY1" fmla="*/ 0 h 718851"/>
                  <a:gd name="connsiteX2" fmla="*/ 0 w 1657367"/>
                  <a:gd name="connsiteY2" fmla="*/ 551902 h 718851"/>
                  <a:gd name="connsiteX3" fmla="*/ 1581167 w 1657367"/>
                  <a:gd name="connsiteY3" fmla="*/ 718851 h 718851"/>
                  <a:gd name="connsiteX4" fmla="*/ 1619267 w 1657367"/>
                  <a:gd name="connsiteY4" fmla="*/ 642651 h 718851"/>
                  <a:gd name="connsiteX5" fmla="*/ 1611647 w 1657367"/>
                  <a:gd name="connsiteY5" fmla="*/ 619791 h 718851"/>
                  <a:gd name="connsiteX6" fmla="*/ 1596407 w 1657367"/>
                  <a:gd name="connsiteY6" fmla="*/ 604551 h 718851"/>
                  <a:gd name="connsiteX7" fmla="*/ 1611647 w 1657367"/>
                  <a:gd name="connsiteY7" fmla="*/ 566451 h 718851"/>
                  <a:gd name="connsiteX8" fmla="*/ 1626887 w 1657367"/>
                  <a:gd name="connsiteY8" fmla="*/ 513111 h 718851"/>
                  <a:gd name="connsiteX9" fmla="*/ 1588787 w 1657367"/>
                  <a:gd name="connsiteY9" fmla="*/ 482631 h 718851"/>
                  <a:gd name="connsiteX10" fmla="*/ 1649747 w 1657367"/>
                  <a:gd name="connsiteY10" fmla="*/ 436911 h 718851"/>
                  <a:gd name="connsiteX11" fmla="*/ 1619267 w 1657367"/>
                  <a:gd name="connsiteY11" fmla="*/ 406431 h 718851"/>
                  <a:gd name="connsiteX12" fmla="*/ 1649747 w 1657367"/>
                  <a:gd name="connsiteY12" fmla="*/ 398811 h 718851"/>
                  <a:gd name="connsiteX13" fmla="*/ 1649747 w 1657367"/>
                  <a:gd name="connsiteY13" fmla="*/ 360711 h 718851"/>
                  <a:gd name="connsiteX14" fmla="*/ 1634507 w 1657367"/>
                  <a:gd name="connsiteY14" fmla="*/ 322611 h 718851"/>
                  <a:gd name="connsiteX15" fmla="*/ 1626887 w 1657367"/>
                  <a:gd name="connsiteY15" fmla="*/ 276891 h 718851"/>
                  <a:gd name="connsiteX16" fmla="*/ 1634507 w 1657367"/>
                  <a:gd name="connsiteY16" fmla="*/ 215931 h 718851"/>
                  <a:gd name="connsiteX17" fmla="*/ 1642127 w 1657367"/>
                  <a:gd name="connsiteY17" fmla="*/ 162591 h 718851"/>
                  <a:gd name="connsiteX18" fmla="*/ 1657367 w 1657367"/>
                  <a:gd name="connsiteY18" fmla="*/ 109251 h 718851"/>
                  <a:gd name="connsiteX19" fmla="*/ 1634507 w 1657367"/>
                  <a:gd name="connsiteY19" fmla="*/ 147351 h 718851"/>
                  <a:gd name="connsiteX20" fmla="*/ 1512587 w 1657367"/>
                  <a:gd name="connsiteY20" fmla="*/ 154971 h 718851"/>
                  <a:gd name="connsiteX0" fmla="*/ 1542590 w 1687370"/>
                  <a:gd name="connsiteY0" fmla="*/ 154971 h 718851"/>
                  <a:gd name="connsiteX1" fmla="*/ 53616 w 1687370"/>
                  <a:gd name="connsiteY1" fmla="*/ 0 h 718851"/>
                  <a:gd name="connsiteX2" fmla="*/ 0 w 1687370"/>
                  <a:gd name="connsiteY2" fmla="*/ 597575 h 718851"/>
                  <a:gd name="connsiteX3" fmla="*/ 1611170 w 1687370"/>
                  <a:gd name="connsiteY3" fmla="*/ 718851 h 718851"/>
                  <a:gd name="connsiteX4" fmla="*/ 1649270 w 1687370"/>
                  <a:gd name="connsiteY4" fmla="*/ 642651 h 718851"/>
                  <a:gd name="connsiteX5" fmla="*/ 1641650 w 1687370"/>
                  <a:gd name="connsiteY5" fmla="*/ 619791 h 718851"/>
                  <a:gd name="connsiteX6" fmla="*/ 1626410 w 1687370"/>
                  <a:gd name="connsiteY6" fmla="*/ 604551 h 718851"/>
                  <a:gd name="connsiteX7" fmla="*/ 1641650 w 1687370"/>
                  <a:gd name="connsiteY7" fmla="*/ 566451 h 718851"/>
                  <a:gd name="connsiteX8" fmla="*/ 1656890 w 1687370"/>
                  <a:gd name="connsiteY8" fmla="*/ 513111 h 718851"/>
                  <a:gd name="connsiteX9" fmla="*/ 1618790 w 1687370"/>
                  <a:gd name="connsiteY9" fmla="*/ 482631 h 718851"/>
                  <a:gd name="connsiteX10" fmla="*/ 1679750 w 1687370"/>
                  <a:gd name="connsiteY10" fmla="*/ 436911 h 718851"/>
                  <a:gd name="connsiteX11" fmla="*/ 1649270 w 1687370"/>
                  <a:gd name="connsiteY11" fmla="*/ 406431 h 718851"/>
                  <a:gd name="connsiteX12" fmla="*/ 1679750 w 1687370"/>
                  <a:gd name="connsiteY12" fmla="*/ 398811 h 718851"/>
                  <a:gd name="connsiteX13" fmla="*/ 1679750 w 1687370"/>
                  <a:gd name="connsiteY13" fmla="*/ 360711 h 718851"/>
                  <a:gd name="connsiteX14" fmla="*/ 1664510 w 1687370"/>
                  <a:gd name="connsiteY14" fmla="*/ 322611 h 718851"/>
                  <a:gd name="connsiteX15" fmla="*/ 1656890 w 1687370"/>
                  <a:gd name="connsiteY15" fmla="*/ 276891 h 718851"/>
                  <a:gd name="connsiteX16" fmla="*/ 1664510 w 1687370"/>
                  <a:gd name="connsiteY16" fmla="*/ 215931 h 718851"/>
                  <a:gd name="connsiteX17" fmla="*/ 1672130 w 1687370"/>
                  <a:gd name="connsiteY17" fmla="*/ 162591 h 718851"/>
                  <a:gd name="connsiteX18" fmla="*/ 1687370 w 1687370"/>
                  <a:gd name="connsiteY18" fmla="*/ 109251 h 718851"/>
                  <a:gd name="connsiteX19" fmla="*/ 1664510 w 1687370"/>
                  <a:gd name="connsiteY19" fmla="*/ 147351 h 718851"/>
                  <a:gd name="connsiteX20" fmla="*/ 1542590 w 1687370"/>
                  <a:gd name="connsiteY20" fmla="*/ 154971 h 718851"/>
                  <a:gd name="connsiteX0" fmla="*/ 1542590 w 1687370"/>
                  <a:gd name="connsiteY0" fmla="*/ 108347 h 672227"/>
                  <a:gd name="connsiteX1" fmla="*/ 36979 w 1687370"/>
                  <a:gd name="connsiteY1" fmla="*/ 0 h 672227"/>
                  <a:gd name="connsiteX2" fmla="*/ 0 w 1687370"/>
                  <a:gd name="connsiteY2" fmla="*/ 550951 h 672227"/>
                  <a:gd name="connsiteX3" fmla="*/ 1611170 w 1687370"/>
                  <a:gd name="connsiteY3" fmla="*/ 672227 h 672227"/>
                  <a:gd name="connsiteX4" fmla="*/ 1649270 w 1687370"/>
                  <a:gd name="connsiteY4" fmla="*/ 596027 h 672227"/>
                  <a:gd name="connsiteX5" fmla="*/ 1641650 w 1687370"/>
                  <a:gd name="connsiteY5" fmla="*/ 573167 h 672227"/>
                  <a:gd name="connsiteX6" fmla="*/ 1626410 w 1687370"/>
                  <a:gd name="connsiteY6" fmla="*/ 557927 h 672227"/>
                  <a:gd name="connsiteX7" fmla="*/ 1641650 w 1687370"/>
                  <a:gd name="connsiteY7" fmla="*/ 519827 h 672227"/>
                  <a:gd name="connsiteX8" fmla="*/ 1656890 w 1687370"/>
                  <a:gd name="connsiteY8" fmla="*/ 466487 h 672227"/>
                  <a:gd name="connsiteX9" fmla="*/ 1618790 w 1687370"/>
                  <a:gd name="connsiteY9" fmla="*/ 436007 h 672227"/>
                  <a:gd name="connsiteX10" fmla="*/ 1679750 w 1687370"/>
                  <a:gd name="connsiteY10" fmla="*/ 390287 h 672227"/>
                  <a:gd name="connsiteX11" fmla="*/ 1649270 w 1687370"/>
                  <a:gd name="connsiteY11" fmla="*/ 359807 h 672227"/>
                  <a:gd name="connsiteX12" fmla="*/ 1679750 w 1687370"/>
                  <a:gd name="connsiteY12" fmla="*/ 352187 h 672227"/>
                  <a:gd name="connsiteX13" fmla="*/ 1679750 w 1687370"/>
                  <a:gd name="connsiteY13" fmla="*/ 314087 h 672227"/>
                  <a:gd name="connsiteX14" fmla="*/ 1664510 w 1687370"/>
                  <a:gd name="connsiteY14" fmla="*/ 275987 h 672227"/>
                  <a:gd name="connsiteX15" fmla="*/ 1656890 w 1687370"/>
                  <a:gd name="connsiteY15" fmla="*/ 230267 h 672227"/>
                  <a:gd name="connsiteX16" fmla="*/ 1664510 w 1687370"/>
                  <a:gd name="connsiteY16" fmla="*/ 169307 h 672227"/>
                  <a:gd name="connsiteX17" fmla="*/ 1672130 w 1687370"/>
                  <a:gd name="connsiteY17" fmla="*/ 115967 h 672227"/>
                  <a:gd name="connsiteX18" fmla="*/ 1687370 w 1687370"/>
                  <a:gd name="connsiteY18" fmla="*/ 62627 h 672227"/>
                  <a:gd name="connsiteX19" fmla="*/ 1664510 w 1687370"/>
                  <a:gd name="connsiteY19" fmla="*/ 100727 h 672227"/>
                  <a:gd name="connsiteX20" fmla="*/ 1542590 w 1687370"/>
                  <a:gd name="connsiteY20" fmla="*/ 108347 h 672227"/>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370" h="689218">
                    <a:moveTo>
                      <a:pt x="1542590" y="125338"/>
                    </a:moveTo>
                    <a:lnTo>
                      <a:pt x="38147" y="0"/>
                    </a:lnTo>
                    <a:cubicBezTo>
                      <a:pt x="23360" y="185518"/>
                      <a:pt x="1188" y="384872"/>
                      <a:pt x="0" y="567942"/>
                    </a:cubicBezTo>
                    <a:lnTo>
                      <a:pt x="1611170" y="689218"/>
                    </a:lnTo>
                    <a:lnTo>
                      <a:pt x="1649270" y="613018"/>
                    </a:lnTo>
                    <a:lnTo>
                      <a:pt x="1641650" y="590158"/>
                    </a:lnTo>
                    <a:lnTo>
                      <a:pt x="1626410" y="574918"/>
                    </a:lnTo>
                    <a:lnTo>
                      <a:pt x="1641650" y="536818"/>
                    </a:lnTo>
                    <a:lnTo>
                      <a:pt x="1656890" y="483478"/>
                    </a:lnTo>
                    <a:lnTo>
                      <a:pt x="1618790" y="452998"/>
                    </a:lnTo>
                    <a:lnTo>
                      <a:pt x="1679750" y="407278"/>
                    </a:lnTo>
                    <a:lnTo>
                      <a:pt x="1649270" y="376798"/>
                    </a:lnTo>
                    <a:lnTo>
                      <a:pt x="1679750" y="369178"/>
                    </a:lnTo>
                    <a:lnTo>
                      <a:pt x="1679750" y="331078"/>
                    </a:lnTo>
                    <a:lnTo>
                      <a:pt x="1664510" y="292978"/>
                    </a:lnTo>
                    <a:lnTo>
                      <a:pt x="1656890" y="247258"/>
                    </a:lnTo>
                    <a:lnTo>
                      <a:pt x="1664510" y="186298"/>
                    </a:lnTo>
                    <a:lnTo>
                      <a:pt x="1672130" y="132958"/>
                    </a:lnTo>
                    <a:lnTo>
                      <a:pt x="1687370" y="79618"/>
                    </a:lnTo>
                    <a:cubicBezTo>
                      <a:pt x="1662986" y="112130"/>
                      <a:pt x="1664510" y="97398"/>
                      <a:pt x="1664510" y="117718"/>
                    </a:cubicBezTo>
                    <a:lnTo>
                      <a:pt x="1542590" y="125338"/>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defRPr/>
                </a:pPr>
                <a:r>
                  <a:rPr lang="en-US" kern="0" dirty="0" smtClean="0">
                    <a:solidFill>
                      <a:prstClr val="white"/>
                    </a:solidFill>
                    <a:latin typeface="Arial" charset="0"/>
                    <a:cs typeface="Arial" charset="0"/>
                  </a:rPr>
                  <a:t> </a:t>
                </a:r>
                <a:endParaRPr lang="ar-EG" kern="0" dirty="0">
                  <a:solidFill>
                    <a:prstClr val="white"/>
                  </a:solidFill>
                  <a:latin typeface="Arial" charset="0"/>
                </a:endParaRPr>
              </a:p>
            </p:txBody>
          </p:sp>
          <p:cxnSp>
            <p:nvCxnSpPr>
              <p:cNvPr id="16" name="Straight Connector 15"/>
              <p:cNvCxnSpPr/>
              <p:nvPr/>
            </p:nvCxnSpPr>
            <p:spPr>
              <a:xfrm rot="16020000" flipH="1">
                <a:off x="3264461" y="792104"/>
                <a:ext cx="18968" cy="4536734"/>
              </a:xfrm>
              <a:prstGeom prst="line">
                <a:avLst/>
              </a:prstGeom>
              <a:noFill/>
              <a:ln w="381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ysDot"/>
              </a:ln>
              <a:effectLst>
                <a:outerShdw blurRad="50800" dist="38100" algn="l" rotWithShape="0">
                  <a:prstClr val="black">
                    <a:alpha val="40000"/>
                  </a:prstClr>
                </a:outerShdw>
              </a:effectLst>
            </p:spPr>
          </p:cxnSp>
        </p:grpSp>
        <p:sp>
          <p:nvSpPr>
            <p:cNvPr id="14" name="Rectangle 13"/>
            <p:cNvSpPr/>
            <p:nvPr/>
          </p:nvSpPr>
          <p:spPr>
            <a:xfrm rot="21540000">
              <a:off x="1311111" y="890369"/>
              <a:ext cx="7195422" cy="76878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60000" lvl="1" indent="-360000" algn="just" rtl="0" fontAlgn="base">
                <a:lnSpc>
                  <a:spcPct val="140000"/>
                </a:lnSpc>
                <a:spcBef>
                  <a:spcPts val="1000"/>
                </a:spcBef>
                <a:spcAft>
                  <a:spcPct val="0"/>
                </a:spcAft>
                <a:buClr>
                  <a:sysClr val="windowText" lastClr="000000"/>
                </a:buClr>
                <a:buFontTx/>
                <a:buBlip>
                  <a:blip r:embed="rId4"/>
                </a:buBlip>
                <a:defRPr/>
              </a:pPr>
              <a:endParaRPr lang="en-US" altLang="zh-CN" sz="2300" b="1" kern="0" dirty="0">
                <a:solidFill>
                  <a:sysClr val="windowText" lastClr="000000"/>
                </a:solidFill>
                <a:latin typeface="Comic Sans MS" pitchFamily="66" charset="0"/>
              </a:endParaRPr>
            </a:p>
          </p:txBody>
        </p:sp>
      </p:grpSp>
      <p:sp>
        <p:nvSpPr>
          <p:cNvPr id="2" name="TextBox 1"/>
          <p:cNvSpPr txBox="1"/>
          <p:nvPr/>
        </p:nvSpPr>
        <p:spPr>
          <a:xfrm>
            <a:off x="1255259" y="2993848"/>
            <a:ext cx="7355342" cy="3046988"/>
          </a:xfrm>
          <a:prstGeom prst="rect">
            <a:avLst/>
          </a:prstGeom>
          <a:noFill/>
        </p:spPr>
        <p:txBody>
          <a:bodyPr wrap="square" rtlCol="1">
            <a:spAutoFit/>
          </a:bodyPr>
          <a:lstStyle/>
          <a:p>
            <a:pPr algn="just"/>
            <a:r>
              <a:rPr lang="en-US" sz="3200" b="1" dirty="0" smtClean="0">
                <a:solidFill>
                  <a:schemeClr val="bg1"/>
                </a:solidFill>
                <a:latin typeface="Comic Sans MS" pitchFamily="66" charset="0"/>
              </a:rPr>
              <a:t>Communication is a </a:t>
            </a:r>
            <a:r>
              <a:rPr lang="en-US" sz="3200" b="1" u="sng" dirty="0" smtClean="0">
                <a:solidFill>
                  <a:schemeClr val="bg1"/>
                </a:solidFill>
                <a:latin typeface="Comic Sans MS" pitchFamily="66" charset="0"/>
              </a:rPr>
              <a:t>blood life </a:t>
            </a:r>
            <a:r>
              <a:rPr lang="en-US" sz="3200" b="1" dirty="0" smtClean="0">
                <a:solidFill>
                  <a:schemeClr val="bg1"/>
                </a:solidFill>
                <a:latin typeface="Comic Sans MS" pitchFamily="66" charset="0"/>
              </a:rPr>
              <a:t>of any organization and its main purpose to </a:t>
            </a:r>
            <a:r>
              <a:rPr lang="en-US" sz="3200" b="1" u="sng" dirty="0" smtClean="0">
                <a:solidFill>
                  <a:schemeClr val="bg1"/>
                </a:solidFill>
                <a:latin typeface="Comic Sans MS" pitchFamily="66" charset="0"/>
              </a:rPr>
              <a:t>effect change</a:t>
            </a:r>
            <a:r>
              <a:rPr lang="en-US" sz="3200" b="1" dirty="0" smtClean="0">
                <a:solidFill>
                  <a:schemeClr val="bg1"/>
                </a:solidFill>
                <a:latin typeface="Comic Sans MS" pitchFamily="66" charset="0"/>
              </a:rPr>
              <a:t>  and to </a:t>
            </a:r>
            <a:r>
              <a:rPr lang="en-US" sz="3200" b="1" u="sng" dirty="0" smtClean="0">
                <a:solidFill>
                  <a:schemeClr val="bg1"/>
                </a:solidFill>
                <a:latin typeface="Comic Sans MS" pitchFamily="66" charset="0"/>
              </a:rPr>
              <a:t>influence action</a:t>
            </a:r>
            <a:r>
              <a:rPr lang="en-US" sz="3200" b="1" dirty="0" smtClean="0">
                <a:solidFill>
                  <a:schemeClr val="bg1"/>
                </a:solidFill>
                <a:latin typeface="Comic Sans MS" pitchFamily="66" charset="0"/>
              </a:rPr>
              <a:t>. In any organization the main problem is of  maintaining  </a:t>
            </a:r>
            <a:r>
              <a:rPr lang="en-US" sz="3200" b="1" u="sng" dirty="0" smtClean="0">
                <a:solidFill>
                  <a:schemeClr val="bg1"/>
                </a:solidFill>
                <a:latin typeface="Comic Sans MS" pitchFamily="66" charset="0"/>
              </a:rPr>
              <a:t>effective communication </a:t>
            </a:r>
            <a:r>
              <a:rPr lang="en-US" sz="3200" b="1" dirty="0" smtClean="0">
                <a:solidFill>
                  <a:schemeClr val="bg1"/>
                </a:solidFill>
                <a:latin typeface="Comic Sans MS" pitchFamily="66" charset="0"/>
              </a:rPr>
              <a:t>process.</a:t>
            </a:r>
            <a:endParaRPr lang="ar-EG" sz="3200" b="1" dirty="0">
              <a:solidFill>
                <a:schemeClr val="bg1"/>
              </a:solidFill>
              <a:latin typeface="Comic Sans MS" pitchFamily="66" charset="0"/>
            </a:endParaRPr>
          </a:p>
        </p:txBody>
      </p:sp>
      <p:sp>
        <p:nvSpPr>
          <p:cNvPr id="3" name="TextBox 2"/>
          <p:cNvSpPr txBox="1"/>
          <p:nvPr/>
        </p:nvSpPr>
        <p:spPr>
          <a:xfrm>
            <a:off x="1389310" y="716249"/>
            <a:ext cx="386849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4000" b="1" dirty="0" smtClean="0">
                <a:solidFill>
                  <a:schemeClr val="bg1"/>
                </a:solidFill>
                <a:latin typeface="Comic Sans MS" pitchFamily="66" charset="0"/>
              </a:rPr>
              <a:t>Introduction </a:t>
            </a:r>
            <a:endParaRPr lang="en-US" sz="4000" b="1" dirty="0">
              <a:solidFill>
                <a:schemeClr val="bg1"/>
              </a:solidFill>
              <a:latin typeface="Comic Sans MS" pitchFamily="66" charset="0"/>
            </a:endParaRPr>
          </a:p>
        </p:txBody>
      </p:sp>
    </p:spTree>
    <p:extLst>
      <p:ext uri="{BB962C8B-B14F-4D97-AF65-F5344CB8AC3E}">
        <p14:creationId xmlns:p14="http://schemas.microsoft.com/office/powerpoint/2010/main" val="3889251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76200" y="167640"/>
            <a:ext cx="9067800" cy="18392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lnSpc>
                <a:spcPct val="150000"/>
              </a:lnSpc>
              <a:spcBef>
                <a:spcPct val="50000"/>
              </a:spcBef>
              <a:spcAft>
                <a:spcPct val="0"/>
              </a:spcAft>
              <a:defRPr/>
            </a:pPr>
            <a:r>
              <a:rPr lang="en-US" altLang="ko-KR" sz="3600" kern="0" spc="-40" dirty="0" smtClean="0">
                <a:ln>
                  <a:solidFill>
                    <a:srgbClr val="FF3399"/>
                  </a:solidFill>
                </a:ln>
                <a:solidFill>
                  <a:schemeClr val="bg2"/>
                </a:solidFill>
                <a:effectLst>
                  <a:glow rad="127000">
                    <a:sysClr val="window" lastClr="FFFFFF"/>
                  </a:glow>
                </a:effectLst>
                <a:latin typeface="Comic Sans MS" pitchFamily="66" charset="0"/>
                <a:cs typeface="Adobe Arabic"/>
              </a:rPr>
              <a:t>Conti….Techniques of therapeutic communication</a:t>
            </a:r>
            <a:endParaRPr lang="en-US" altLang="ko-KR" sz="3600" kern="0" spc="-40" dirty="0">
              <a:ln>
                <a:solidFill>
                  <a:srgbClr val="FF3399"/>
                </a:solidFill>
              </a:ln>
              <a:solidFill>
                <a:schemeClr val="bg2"/>
              </a:solidFill>
              <a:effectLst>
                <a:glow rad="127000">
                  <a:sysClr val="window" lastClr="FFFFFF"/>
                </a:glo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259081" y="2142565"/>
            <a:ext cx="8458200" cy="3711785"/>
          </a:xfrm>
          <a:prstGeom prst="rect">
            <a:avLst/>
          </a:prstGeom>
          <a:noFill/>
          <a:ln>
            <a:noFill/>
          </a:ln>
        </p:spPr>
        <p:txBody>
          <a:bodyPr wrap="square" rtlCol="1">
            <a:spAutoFit/>
          </a:bodyPr>
          <a:lstStyle/>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rPr>
              <a:t>Seeking clarification</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rPr>
              <a:t>Giving information</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rPr>
              <a:t>Summarizing ex“during the past half hour talked about…”</a:t>
            </a:r>
          </a:p>
          <a:p>
            <a:pPr marL="457200" indent="-457200" algn="just" defTabSz="914363" fontAlgn="base">
              <a:lnSpc>
                <a:spcPct val="120000"/>
              </a:lnSpc>
              <a:spcBef>
                <a:spcPct val="0"/>
              </a:spcBef>
              <a:spcAft>
                <a:spcPct val="0"/>
              </a:spcAft>
              <a:buFont typeface="Arial" pitchFamily="34" charset="0"/>
              <a:buChar char="•"/>
            </a:pPr>
            <a:r>
              <a:rPr lang="en-US" sz="2800" kern="0" dirty="0" smtClean="0">
                <a:ln w="19050">
                  <a:noFill/>
                </a:ln>
                <a:solidFill>
                  <a:schemeClr val="bg2"/>
                </a:solidFill>
                <a:effectLst>
                  <a:outerShdw blurRad="50800" dist="38100" dir="2700000" algn="tl" rotWithShape="0">
                    <a:prstClr val="black"/>
                  </a:outerShdw>
                </a:effectLst>
                <a:latin typeface="Comic Sans MS" pitchFamily="66" charset="0"/>
              </a:rPr>
              <a:t>Planning ex” tomorrow afternoon we may explore this further.</a:t>
            </a:r>
          </a:p>
          <a:p>
            <a:pPr marL="457200" indent="-457200" algn="just" defTabSz="914363" fontAlgn="base">
              <a:lnSpc>
                <a:spcPct val="120000"/>
              </a:lnSpc>
              <a:spcBef>
                <a:spcPct val="0"/>
              </a:spcBef>
              <a:spcAft>
                <a:spcPct val="0"/>
              </a:spcAft>
              <a:buFont typeface="Arial" pitchFamily="34" charset="0"/>
              <a:buChar char="•"/>
            </a:pPr>
            <a:endParaRPr lang="en-US"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Comic Sans MS" pitchFamily="66" charset="0"/>
            </a:endParaRPr>
          </a:p>
        </p:txBody>
      </p:sp>
    </p:spTree>
    <p:extLst>
      <p:ext uri="{BB962C8B-B14F-4D97-AF65-F5344CB8AC3E}">
        <p14:creationId xmlns:p14="http://schemas.microsoft.com/office/powerpoint/2010/main" val="3597821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228600" y="30480"/>
            <a:ext cx="8763000" cy="1839298"/>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lnSpc>
                <a:spcPct val="150000"/>
              </a:lnSpc>
              <a:spcBef>
                <a:spcPct val="50000"/>
              </a:spcBef>
              <a:spcAft>
                <a:spcPct val="0"/>
              </a:spcAft>
              <a:defRPr/>
            </a:pPr>
            <a:r>
              <a:rPr lang="en-US" altLang="ko-KR" sz="3600" b="1" kern="0" spc="50" dirty="0" smtClean="0">
                <a:ln w="11430">
                  <a:solidFill>
                    <a:srgbClr val="FF3399"/>
                  </a:solidFill>
                </a:ln>
                <a:solidFill>
                  <a:srgbClr val="000000"/>
                </a:solidFill>
                <a:effectLst>
                  <a:outerShdw blurRad="76200" dist="50800" dir="5400000" algn="tl" rotWithShape="0">
                    <a:srgbClr val="000000">
                      <a:alpha val="65000"/>
                    </a:srgbClr>
                  </a:outerShdw>
                </a:effectLst>
                <a:latin typeface="Comic Sans MS" pitchFamily="66" charset="0"/>
                <a:cs typeface="Adobe Arabic"/>
              </a:rPr>
              <a:t>Educate the nurse to   consider the following  </a:t>
            </a:r>
            <a:endParaRPr lang="en-US" altLang="ko-KR" sz="3600" b="1" kern="0" spc="50" dirty="0">
              <a:ln w="11430">
                <a:solidFill>
                  <a:srgbClr val="FF3399"/>
                </a:solidFill>
              </a:ln>
              <a:solidFill>
                <a:srgbClr val="000000"/>
              </a:solidFill>
              <a:effectLst>
                <a:outerShdw blurRad="76200" dist="50800" dir="5400000" algn="tl" rotWithShape="0">
                  <a:srgbClr val="000000">
                    <a:alpha val="65000"/>
                  </a:srgbClr>
                </a:outerShdw>
              </a:effectLst>
              <a:latin typeface="Comic Sans MS" pitchFamily="66" charset="0"/>
              <a:cs typeface="Adobe Arabic"/>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785360" y="2286000"/>
            <a:ext cx="7543801" cy="3539430"/>
          </a:xfrm>
          <a:prstGeom prst="rect">
            <a:avLst/>
          </a:prstGeom>
          <a:noFill/>
          <a:ln>
            <a:noFill/>
          </a:ln>
        </p:spPr>
        <p:txBody>
          <a:bodyPr wrap="square" rtlCol="1">
            <a:spAutoFit/>
          </a:bodyPr>
          <a:lstStyle/>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Pace(speed) and intonation (tone)</a:t>
            </a:r>
          </a:p>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Simplicity</a:t>
            </a:r>
          </a:p>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Clarity(correct ) and brevity (few words)</a:t>
            </a:r>
          </a:p>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Timing and relevance.</a:t>
            </a:r>
          </a:p>
          <a:p>
            <a:pPr marL="533400" indent="-441325" algn="just" defTabSz="914363" fontAlgn="base">
              <a:spcBef>
                <a:spcPct val="0"/>
              </a:spcBef>
              <a:spcAft>
                <a:spcPct val="0"/>
              </a:spcAft>
              <a:buFont typeface="Arial" pitchFamily="34" charset="0"/>
              <a:buChar char="•"/>
            </a:pPr>
            <a:r>
              <a:rPr lang="en-US" sz="2800" kern="0" dirty="0">
                <a:ln w="19050">
                  <a:noFill/>
                </a:ln>
                <a:solidFill>
                  <a:srgbClr val="000000"/>
                </a:solidFill>
                <a:effectLst>
                  <a:outerShdw blurRad="50800" dist="38100" dir="2700000" algn="tl" rotWithShape="0">
                    <a:prstClr val="black"/>
                  </a:outerShdw>
                </a:effectLst>
                <a:latin typeface="Comic Sans MS" pitchFamily="66" charset="0"/>
                <a:cs typeface="Arial" charset="0"/>
              </a:rPr>
              <a:t>Adaptability (</a:t>
            </a: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cognize of verbal and nonverbal) </a:t>
            </a:r>
          </a:p>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Credibility ( believable and trustworthy)</a:t>
            </a:r>
          </a:p>
          <a:p>
            <a:pPr marL="533400" indent="-441325" algn="just" defTabSz="914363" fontAlgn="base">
              <a:spcBef>
                <a:spcPct val="0"/>
              </a:spcBef>
              <a:spcAft>
                <a:spcPct val="0"/>
              </a:spcAft>
              <a:buFont typeface="Arial" pitchFamily="34" charset="0"/>
              <a:buChar char="•"/>
            </a:pPr>
            <a:r>
              <a:rPr lang="en-US" sz="2800" kern="0" dirty="0" smtClean="0">
                <a:ln w="19050">
                  <a:noFill/>
                </a:ln>
                <a:solidFill>
                  <a:srgbClr val="000000"/>
                </a:solidFill>
                <a:effectLst>
                  <a:outerShdw blurRad="50800" dist="38100" dir="2700000" algn="tl" rotWithShape="0">
                    <a:prstClr val="black"/>
                  </a:outerShdw>
                </a:effectLst>
                <a:latin typeface="Comic Sans MS" pitchFamily="66" charset="0"/>
                <a:cs typeface="Arial" charset="0"/>
              </a:rPr>
              <a:t>Humor </a:t>
            </a:r>
          </a:p>
        </p:txBody>
      </p:sp>
    </p:spTree>
    <p:extLst>
      <p:ext uri="{BB962C8B-B14F-4D97-AF65-F5344CB8AC3E}">
        <p14:creationId xmlns:p14="http://schemas.microsoft.com/office/powerpoint/2010/main" val="1359777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p:cTn id="3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494737"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Non- Therapeutic communication Technique   </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1727716"/>
            <a:ext cx="11204998" cy="4850042"/>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98807" y="1854702"/>
            <a:ext cx="8243796" cy="4801314"/>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Stereotyping (offering generalized ex: “Most people don’t have  any pain after this type of surgery” )</a:t>
            </a:r>
            <a:endParaRPr lang="en-US" sz="2550" b="1" dirty="0">
              <a:solidFill>
                <a:prstClr val="black"/>
              </a:solidFill>
              <a:latin typeface="Comic Sans MS" pitchFamily="66" charset="0"/>
              <a:cs typeface="Arial" charset="0"/>
            </a:endParaRP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Rejecting (refuse to discuss certain topics with the client’s ex: “ I don’t want to discuss that let’s talk about…”)</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Passing judgment  (ex: ” what you did was wrong”)</a:t>
            </a:r>
          </a:p>
        </p:txBody>
      </p:sp>
    </p:spTree>
    <p:extLst>
      <p:ext uri="{BB962C8B-B14F-4D97-AF65-F5344CB8AC3E}">
        <p14:creationId xmlns:p14="http://schemas.microsoft.com/office/powerpoint/2010/main" val="332974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494737"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Non- Therapeutic communication Technique   </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1727716"/>
            <a:ext cx="11204998" cy="4850042"/>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98807" y="1854702"/>
            <a:ext cx="8243796" cy="1488036"/>
          </a:xfrm>
          <a:prstGeom prst="rect">
            <a:avLst/>
          </a:prstGeom>
        </p:spPr>
        <p:txBody>
          <a:bodyPr wrap="square">
            <a:spAutoFit/>
          </a:bodyPr>
          <a:lstStyle/>
          <a:p>
            <a:pPr fontAlgn="base">
              <a:lnSpc>
                <a:spcPct val="150000"/>
              </a:lnSpc>
              <a:spcBef>
                <a:spcPct val="0"/>
              </a:spcBef>
              <a:spcAft>
                <a:spcPct val="0"/>
              </a:spcAft>
              <a:buClr>
                <a:srgbClr val="EA157A"/>
              </a:buClr>
            </a:pPr>
            <a:endParaRPr lang="en-US" sz="3200" b="1" dirty="0">
              <a:solidFill>
                <a:prstClr val="black"/>
              </a:solidFill>
              <a:latin typeface="Comic Sans MS" pitchFamily="66" charset="0"/>
              <a:cs typeface="Arial" charset="0"/>
            </a:endParaRPr>
          </a:p>
          <a:p>
            <a:pPr lvl="1" fontAlgn="base">
              <a:lnSpc>
                <a:spcPct val="150000"/>
              </a:lnSpc>
              <a:spcBef>
                <a:spcPct val="0"/>
              </a:spcBef>
              <a:spcAft>
                <a:spcPct val="0"/>
              </a:spcAft>
              <a:buClr>
                <a:srgbClr val="EA157A"/>
              </a:buClr>
            </a:pPr>
            <a:r>
              <a:rPr lang="en-US" sz="3200" b="1" dirty="0" smtClean="0">
                <a:solidFill>
                  <a:prstClr val="black"/>
                </a:solidFill>
                <a:latin typeface="Comic Sans MS" pitchFamily="66" charset="0"/>
                <a:cs typeface="Arial" charset="0"/>
              </a:rPr>
              <a:t>What else …..</a:t>
            </a:r>
          </a:p>
        </p:txBody>
      </p:sp>
    </p:spTree>
    <p:extLst>
      <p:ext uri="{BB962C8B-B14F-4D97-AF65-F5344CB8AC3E}">
        <p14:creationId xmlns:p14="http://schemas.microsoft.com/office/powerpoint/2010/main" val="137134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599326"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a:t>
            </a: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Therapeutic  </a:t>
            </a: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communication barriers </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1905000"/>
            <a:ext cx="11204998" cy="4672758"/>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990600" y="2701051"/>
            <a:ext cx="7793692" cy="2446824"/>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dirty="0">
                <a:solidFill>
                  <a:prstClr val="black"/>
                </a:solidFill>
                <a:latin typeface="Comic Sans MS" pitchFamily="66" charset="0"/>
                <a:cs typeface="Arial" charset="0"/>
              </a:rPr>
              <a:t>Physiological </a:t>
            </a:r>
            <a:r>
              <a:rPr lang="en-US" sz="2550" b="1" dirty="0" smtClean="0">
                <a:solidFill>
                  <a:prstClr val="black"/>
                </a:solidFill>
                <a:latin typeface="Comic Sans MS" pitchFamily="66" charset="0"/>
                <a:cs typeface="Arial" charset="0"/>
              </a:rPr>
              <a:t>barriers </a:t>
            </a:r>
            <a:endParaRPr lang="en-US" sz="2550" b="1" dirty="0">
              <a:solidFill>
                <a:prstClr val="black"/>
              </a:solidFill>
              <a:latin typeface="Comic Sans MS" pitchFamily="66" charset="0"/>
              <a:cs typeface="Arial" charset="0"/>
            </a:endParaRPr>
          </a:p>
          <a:p>
            <a:pPr marL="355600" indent="-355600" fontAlgn="base">
              <a:lnSpc>
                <a:spcPct val="150000"/>
              </a:lnSpc>
              <a:spcBef>
                <a:spcPct val="0"/>
              </a:spcBef>
              <a:spcAft>
                <a:spcPct val="0"/>
              </a:spcAft>
              <a:buClr>
                <a:srgbClr val="EA157A"/>
              </a:buClr>
              <a:buFont typeface="Wingdings" pitchFamily="2" charset="2"/>
              <a:buChar char="§"/>
            </a:pPr>
            <a:r>
              <a:rPr lang="en-US" sz="2550" b="1" dirty="0">
                <a:solidFill>
                  <a:prstClr val="black"/>
                </a:solidFill>
                <a:latin typeface="Comic Sans MS" pitchFamily="66" charset="0"/>
                <a:cs typeface="Arial" charset="0"/>
              </a:rPr>
              <a:t>Social </a:t>
            </a:r>
            <a:r>
              <a:rPr lang="en-US" sz="2550" b="1" dirty="0" smtClean="0">
                <a:solidFill>
                  <a:prstClr val="black"/>
                </a:solidFill>
                <a:latin typeface="Comic Sans MS" pitchFamily="66" charset="0"/>
                <a:cs typeface="Arial" charset="0"/>
              </a:rPr>
              <a:t>barriers </a:t>
            </a:r>
            <a:endParaRPr lang="en-US" sz="2550" b="1" dirty="0">
              <a:solidFill>
                <a:prstClr val="black"/>
              </a:solidFill>
              <a:latin typeface="Comic Sans MS" pitchFamily="66" charset="0"/>
              <a:cs typeface="Arial" charset="0"/>
            </a:endParaRPr>
          </a:p>
          <a:p>
            <a:pPr marL="355600" indent="-355600" fontAlgn="base">
              <a:lnSpc>
                <a:spcPct val="150000"/>
              </a:lnSpc>
              <a:spcBef>
                <a:spcPct val="0"/>
              </a:spcBef>
              <a:spcAft>
                <a:spcPct val="0"/>
              </a:spcAft>
              <a:buClr>
                <a:srgbClr val="EA157A"/>
              </a:buClr>
              <a:buFont typeface="Wingdings" pitchFamily="2" charset="2"/>
              <a:buChar char="§"/>
            </a:pPr>
            <a:r>
              <a:rPr lang="en-US" sz="2550" b="1" dirty="0">
                <a:solidFill>
                  <a:prstClr val="black"/>
                </a:solidFill>
                <a:latin typeface="Comic Sans MS" pitchFamily="66" charset="0"/>
                <a:cs typeface="Arial" charset="0"/>
              </a:rPr>
              <a:t>Cultural </a:t>
            </a:r>
            <a:r>
              <a:rPr lang="en-US" sz="2550" b="1" dirty="0" smtClean="0">
                <a:solidFill>
                  <a:prstClr val="black"/>
                </a:solidFill>
                <a:latin typeface="Comic Sans MS" pitchFamily="66" charset="0"/>
                <a:cs typeface="Arial" charset="0"/>
              </a:rPr>
              <a:t>barriers </a:t>
            </a:r>
            <a:endParaRPr lang="en-US" sz="2550" b="1" dirty="0">
              <a:solidFill>
                <a:prstClr val="black"/>
              </a:solidFill>
              <a:latin typeface="Comic Sans MS" pitchFamily="66" charset="0"/>
              <a:cs typeface="Arial" charset="0"/>
            </a:endParaRPr>
          </a:p>
          <a:p>
            <a:pPr marL="355600" indent="-355600" fontAlgn="base">
              <a:lnSpc>
                <a:spcPct val="150000"/>
              </a:lnSpc>
              <a:spcBef>
                <a:spcPct val="0"/>
              </a:spcBef>
              <a:spcAft>
                <a:spcPct val="0"/>
              </a:spcAft>
              <a:buClr>
                <a:srgbClr val="EA157A"/>
              </a:buClr>
              <a:buFont typeface="Wingdings" pitchFamily="2" charset="2"/>
              <a:buChar char="§"/>
            </a:pPr>
            <a:r>
              <a:rPr lang="en-US" sz="2550" b="1" dirty="0">
                <a:solidFill>
                  <a:prstClr val="black"/>
                </a:solidFill>
                <a:latin typeface="Comic Sans MS" pitchFamily="66" charset="0"/>
                <a:cs typeface="Arial" charset="0"/>
              </a:rPr>
              <a:t>Ethical </a:t>
            </a:r>
            <a:r>
              <a:rPr lang="en-US" sz="2550" b="1" dirty="0" smtClean="0">
                <a:solidFill>
                  <a:prstClr val="black"/>
                </a:solidFill>
                <a:latin typeface="Comic Sans MS" pitchFamily="66" charset="0"/>
                <a:cs typeface="Arial" charset="0"/>
              </a:rPr>
              <a:t>barriers </a:t>
            </a:r>
            <a:endParaRPr lang="en-US" sz="2550" b="1" dirty="0">
              <a:solidFill>
                <a:prstClr val="black"/>
              </a:solidFill>
              <a:latin typeface="Comic Sans MS" pitchFamily="66" charset="0"/>
              <a:cs typeface="Arial" charset="0"/>
            </a:endParaRPr>
          </a:p>
        </p:txBody>
      </p:sp>
    </p:spTree>
    <p:extLst>
      <p:ext uri="{BB962C8B-B14F-4D97-AF65-F5344CB8AC3E}">
        <p14:creationId xmlns:p14="http://schemas.microsoft.com/office/powerpoint/2010/main" val="2279312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449046" y="152401"/>
            <a:ext cx="8466354"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Conti…Therapeutic  communication barriers </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2093358"/>
            <a:ext cx="11204998" cy="4484399"/>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456929" y="2709309"/>
            <a:ext cx="8243796" cy="2606163"/>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800" b="1" u="sng" dirty="0">
                <a:solidFill>
                  <a:prstClr val="black"/>
                </a:solidFill>
                <a:latin typeface="Comic Sans MS" pitchFamily="66" charset="0"/>
                <a:cs typeface="Arial" charset="0"/>
              </a:rPr>
              <a:t>Physiological barriers</a:t>
            </a:r>
            <a:r>
              <a:rPr lang="en-US" sz="2800" b="1" dirty="0">
                <a:solidFill>
                  <a:prstClr val="black"/>
                </a:solidFill>
                <a:latin typeface="Comic Sans MS" pitchFamily="66" charset="0"/>
                <a:cs typeface="Arial" charset="0"/>
              </a:rPr>
              <a:t> to communication are those that result from </a:t>
            </a:r>
            <a:r>
              <a:rPr lang="en-US" sz="2800" b="1" u="sng" dirty="0">
                <a:solidFill>
                  <a:prstClr val="black"/>
                </a:solidFill>
                <a:latin typeface="Comic Sans MS" pitchFamily="66" charset="0"/>
                <a:cs typeface="Arial" charset="0"/>
              </a:rPr>
              <a:t>limitations of the human body and the human </a:t>
            </a:r>
            <a:r>
              <a:rPr lang="en-US" sz="2800" b="1" u="sng" dirty="0" smtClean="0">
                <a:solidFill>
                  <a:prstClr val="black"/>
                </a:solidFill>
                <a:latin typeface="Comic Sans MS" pitchFamily="66" charset="0"/>
                <a:cs typeface="Arial" charset="0"/>
              </a:rPr>
              <a:t>mind </a:t>
            </a:r>
            <a:r>
              <a:rPr lang="en-US" sz="2800" b="1" dirty="0" smtClean="0">
                <a:solidFill>
                  <a:prstClr val="black"/>
                </a:solidFill>
                <a:latin typeface="Comic Sans MS" pitchFamily="66" charset="0"/>
                <a:cs typeface="Arial" charset="0"/>
              </a:rPr>
              <a:t>(including memory,  attention and perception ).</a:t>
            </a:r>
            <a:endParaRPr lang="en-US" sz="2800" b="1" dirty="0">
              <a:solidFill>
                <a:prstClr val="black"/>
              </a:solidFill>
              <a:latin typeface="Comic Sans MS" pitchFamily="66" charset="0"/>
              <a:cs typeface="Arial" charset="0"/>
            </a:endParaRPr>
          </a:p>
        </p:txBody>
      </p:sp>
    </p:spTree>
    <p:extLst>
      <p:ext uri="{BB962C8B-B14F-4D97-AF65-F5344CB8AC3E}">
        <p14:creationId xmlns:p14="http://schemas.microsoft.com/office/powerpoint/2010/main" val="296849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7739833"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algn="ctr"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What’s your perception?</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1219200"/>
            <a:ext cx="11204998" cy="5358558"/>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88297" y="1307084"/>
            <a:ext cx="8243796" cy="1204497"/>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dirty="0">
                <a:solidFill>
                  <a:prstClr val="black"/>
                </a:solidFill>
                <a:latin typeface="Comic Sans MS" pitchFamily="66" charset="0"/>
                <a:cs typeface="Arial" charset="0"/>
              </a:rPr>
              <a:t>The quality and quantity of </a:t>
            </a:r>
            <a:r>
              <a:rPr lang="en-US" sz="2550" b="1" dirty="0" smtClean="0">
                <a:solidFill>
                  <a:prstClr val="black"/>
                </a:solidFill>
                <a:latin typeface="Comic Sans MS" pitchFamily="66" charset="0"/>
                <a:cs typeface="Arial" charset="0"/>
              </a:rPr>
              <a:t>Communication is </a:t>
            </a:r>
            <a:r>
              <a:rPr lang="en-US" sz="2550" b="1" dirty="0">
                <a:solidFill>
                  <a:prstClr val="black"/>
                </a:solidFill>
                <a:latin typeface="Comic Sans MS" pitchFamily="66" charset="0"/>
                <a:cs typeface="Arial" charset="0"/>
              </a:rPr>
              <a:t>greatly influenced by </a:t>
            </a:r>
            <a:r>
              <a:rPr lang="en-US" sz="2550" b="1" dirty="0" smtClean="0">
                <a:solidFill>
                  <a:prstClr val="black"/>
                </a:solidFill>
                <a:latin typeface="Comic Sans MS" pitchFamily="66" charset="0"/>
                <a:cs typeface="Arial" charset="0"/>
              </a:rPr>
              <a:t>G.L  </a:t>
            </a:r>
            <a:r>
              <a:rPr lang="en-US" sz="2550" b="1" dirty="0">
                <a:solidFill>
                  <a:prstClr val="black"/>
                </a:solidFill>
                <a:latin typeface="Comic Sans MS" pitchFamily="66" charset="0"/>
                <a:cs typeface="Arial" charset="0"/>
              </a:rPr>
              <a:t>perception </a:t>
            </a:r>
            <a:r>
              <a:rPr lang="en-US" sz="2550" b="1" dirty="0" smtClean="0">
                <a:solidFill>
                  <a:prstClr val="black"/>
                </a:solidFill>
                <a:latin typeface="Comic Sans MS" pitchFamily="66" charset="0"/>
                <a:cs typeface="Arial" charset="0"/>
              </a:rPr>
              <a:t>.</a:t>
            </a:r>
            <a:endParaRPr lang="en-US" sz="2550" b="1" dirty="0">
              <a:solidFill>
                <a:prstClr val="black"/>
              </a:solidFill>
              <a:latin typeface="Comic Sans MS" pitchFamily="66" charset="0"/>
              <a:cs typeface="Arial" charset="0"/>
            </a:endParaRPr>
          </a:p>
        </p:txBody>
      </p:sp>
      <p:pic>
        <p:nvPicPr>
          <p:cNvPr id="11" name="Picture 4" descr="womans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66" y="2660214"/>
            <a:ext cx="3140075" cy="3454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Duck-Rabbit_illu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3281437"/>
            <a:ext cx="3635375" cy="24511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18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1191816"/>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fontAlgn="base">
              <a:spcBef>
                <a:spcPct val="0"/>
              </a:spcBef>
              <a:spcAft>
                <a:spcPct val="0"/>
              </a:spcAft>
            </a:pPr>
            <a:r>
              <a:rPr lang="en-US" sz="32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a:t>
            </a:r>
            <a:r>
              <a:rPr lang="en-US" sz="32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Conti…Therapeutic  communication barriers </a:t>
            </a:r>
            <a:endParaRPr lang="en-US" sz="32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340687" y="1752601"/>
            <a:ext cx="11204998" cy="4825158"/>
            <a:chOff x="428596" y="2303234"/>
            <a:chExt cx="3744769" cy="3054592"/>
          </a:xfrm>
        </p:grpSpPr>
        <p:sp>
          <p:nvSpPr>
            <p:cNvPr id="8" name="Round Diagonal Corner Rectangle 7"/>
            <p:cNvSpPr/>
            <p:nvPr/>
          </p:nvSpPr>
          <p:spPr>
            <a:xfrm>
              <a:off x="428596" y="2303234"/>
              <a:ext cx="2786943" cy="3054592"/>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303234"/>
              <a:ext cx="3667444" cy="2761396"/>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32321" y="2114678"/>
            <a:ext cx="8243796" cy="4463081"/>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400" b="1" u="sng" dirty="0">
                <a:solidFill>
                  <a:prstClr val="black"/>
                </a:solidFill>
                <a:latin typeface="Comic Sans MS" pitchFamily="66" charset="0"/>
                <a:cs typeface="Arial" charset="0"/>
              </a:rPr>
              <a:t>Social barriers </a:t>
            </a:r>
            <a:r>
              <a:rPr lang="en-US" sz="2400" b="1" dirty="0">
                <a:solidFill>
                  <a:prstClr val="black"/>
                </a:solidFill>
                <a:latin typeface="Comic Sans MS" pitchFamily="66" charset="0"/>
                <a:cs typeface="Arial" charset="0"/>
              </a:rPr>
              <a:t>to communication include the social psychological phenomenon of conformity; a process in which the norms, values and behaviours of an individual begin to follow those of the wider group.</a:t>
            </a:r>
          </a:p>
          <a:p>
            <a:pPr marL="355600" indent="-355600" fontAlgn="base">
              <a:lnSpc>
                <a:spcPct val="150000"/>
              </a:lnSpc>
              <a:spcBef>
                <a:spcPct val="0"/>
              </a:spcBef>
              <a:spcAft>
                <a:spcPct val="0"/>
              </a:spcAft>
              <a:buClr>
                <a:srgbClr val="EA157A"/>
              </a:buClr>
              <a:buFont typeface="Wingdings" pitchFamily="2" charset="2"/>
              <a:buChar char="§"/>
            </a:pPr>
            <a:r>
              <a:rPr lang="en-US" sz="2400" b="1" u="sng" dirty="0">
                <a:solidFill>
                  <a:prstClr val="black"/>
                </a:solidFill>
                <a:latin typeface="Comic Sans MS" pitchFamily="66" charset="0"/>
                <a:cs typeface="Arial" charset="0"/>
              </a:rPr>
              <a:t>Cultural barriers </a:t>
            </a:r>
            <a:r>
              <a:rPr lang="en-US" sz="2400" b="1" dirty="0">
                <a:solidFill>
                  <a:prstClr val="black"/>
                </a:solidFill>
                <a:latin typeface="Comic Sans MS" pitchFamily="66" charset="0"/>
                <a:cs typeface="Arial" charset="0"/>
              </a:rPr>
              <a:t>to communication, which often arise where individuals in one social group have developed different norms, values, or behaviours to individuals associated with another group</a:t>
            </a:r>
            <a:r>
              <a:rPr lang="en-US" sz="2400" b="1" dirty="0" smtClean="0">
                <a:solidFill>
                  <a:prstClr val="black"/>
                </a:solidFill>
                <a:latin typeface="Comic Sans MS" pitchFamily="66" charset="0"/>
                <a:cs typeface="Arial" charset="0"/>
              </a:rPr>
              <a:t>.</a:t>
            </a:r>
            <a:endParaRPr lang="en-US" sz="2400" b="1" dirty="0">
              <a:solidFill>
                <a:prstClr val="black"/>
              </a:solidFill>
              <a:latin typeface="Comic Sans MS" pitchFamily="66" charset="0"/>
              <a:cs typeface="Arial" charset="0"/>
            </a:endParaRPr>
          </a:p>
        </p:txBody>
      </p:sp>
    </p:spTree>
    <p:extLst>
      <p:ext uri="{BB962C8B-B14F-4D97-AF65-F5344CB8AC3E}">
        <p14:creationId xmlns:p14="http://schemas.microsoft.com/office/powerpoint/2010/main" val="427909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654234" cy="132802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Conti…Therapeutic  communication barriers </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219125" y="1981200"/>
            <a:ext cx="11204998" cy="4585278"/>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544468" y="2547174"/>
            <a:ext cx="7536502" cy="3035446"/>
          </a:xfrm>
          <a:prstGeom prst="rect">
            <a:avLst/>
          </a:prstGeom>
        </p:spPr>
        <p:txBody>
          <a:bodyPr wrap="square">
            <a:spAutoFit/>
          </a:bodyPr>
          <a:lstStyle/>
          <a:p>
            <a:pPr marL="355600" indent="-355600" algn="just"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Ethical </a:t>
            </a:r>
            <a:r>
              <a:rPr lang="en-US" sz="2550" b="1" u="sng" dirty="0">
                <a:solidFill>
                  <a:prstClr val="black"/>
                </a:solidFill>
                <a:latin typeface="Comic Sans MS" pitchFamily="66" charset="0"/>
                <a:cs typeface="Arial" charset="0"/>
              </a:rPr>
              <a:t>barriers </a:t>
            </a:r>
            <a:r>
              <a:rPr lang="en-US" sz="2550" b="1" dirty="0">
                <a:solidFill>
                  <a:prstClr val="black"/>
                </a:solidFill>
                <a:latin typeface="Comic Sans MS" pitchFamily="66" charset="0"/>
                <a:cs typeface="Arial" charset="0"/>
              </a:rPr>
              <a:t>to communication; these occur when individuals working in an </a:t>
            </a:r>
            <a:r>
              <a:rPr lang="en-US" sz="2550" b="1" dirty="0" smtClean="0">
                <a:solidFill>
                  <a:prstClr val="black"/>
                </a:solidFill>
                <a:latin typeface="Comic Sans MS" pitchFamily="66" charset="0"/>
                <a:cs typeface="Arial" charset="0"/>
              </a:rPr>
              <a:t>organization </a:t>
            </a:r>
            <a:r>
              <a:rPr lang="en-US" sz="2550" b="1" dirty="0">
                <a:solidFill>
                  <a:prstClr val="black"/>
                </a:solidFill>
                <a:latin typeface="Comic Sans MS" pitchFamily="66" charset="0"/>
                <a:cs typeface="Arial" charset="0"/>
              </a:rPr>
              <a:t>find it difficult to voice dissent, even though their </a:t>
            </a:r>
            <a:r>
              <a:rPr lang="en-US" sz="2550" b="1" dirty="0" smtClean="0">
                <a:solidFill>
                  <a:prstClr val="black"/>
                </a:solidFill>
                <a:latin typeface="Comic Sans MS" pitchFamily="66" charset="0"/>
                <a:cs typeface="Arial" charset="0"/>
              </a:rPr>
              <a:t>organization </a:t>
            </a:r>
            <a:r>
              <a:rPr lang="en-US" sz="2550" b="1" dirty="0">
                <a:solidFill>
                  <a:prstClr val="black"/>
                </a:solidFill>
                <a:latin typeface="Comic Sans MS" pitchFamily="66" charset="0"/>
                <a:cs typeface="Arial" charset="0"/>
              </a:rPr>
              <a:t>is acting in ways they consider to be unethical</a:t>
            </a:r>
          </a:p>
        </p:txBody>
      </p:sp>
    </p:spTree>
    <p:extLst>
      <p:ext uri="{BB962C8B-B14F-4D97-AF65-F5344CB8AC3E}">
        <p14:creationId xmlns:p14="http://schemas.microsoft.com/office/powerpoint/2010/main" val="3650160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7739833"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lvl="0" algn="ct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Discussion </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219125" y="1828799"/>
            <a:ext cx="11204998" cy="4737679"/>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548409" y="1981200"/>
            <a:ext cx="7536502" cy="2381742"/>
          </a:xfrm>
          <a:prstGeom prst="rect">
            <a:avLst/>
          </a:prstGeom>
        </p:spPr>
        <p:txBody>
          <a:bodyPr wrap="square">
            <a:spAutoFit/>
          </a:bodyPr>
          <a:lstStyle/>
          <a:p>
            <a:pPr marL="355600" indent="-355600" algn="ctr"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Communication gap must be removed to ensure that workers are motivated to produce more ensuring higher productivity (How?)</a:t>
            </a:r>
            <a:endParaRPr lang="en-US" sz="2550" b="1" dirty="0">
              <a:solidFill>
                <a:prstClr val="black"/>
              </a:solidFill>
              <a:latin typeface="Comic Sans MS" pitchFamily="66" charset="0"/>
              <a:cs typeface="Arial" charset="0"/>
            </a:endParaRPr>
          </a:p>
        </p:txBody>
      </p:sp>
    </p:spTree>
    <p:extLst>
      <p:ext uri="{BB962C8B-B14F-4D97-AF65-F5344CB8AC3E}">
        <p14:creationId xmlns:p14="http://schemas.microsoft.com/office/powerpoint/2010/main" val="39087510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rot="60000">
            <a:off x="153065" y="1752462"/>
            <a:ext cx="8761601" cy="5174035"/>
            <a:chOff x="276589" y="-103616"/>
            <a:chExt cx="8439975" cy="7393092"/>
          </a:xfrm>
        </p:grpSpPr>
        <p:grpSp>
          <p:nvGrpSpPr>
            <p:cNvPr id="13" name="Group 13"/>
            <p:cNvGrpSpPr/>
            <p:nvPr/>
          </p:nvGrpSpPr>
          <p:grpSpPr>
            <a:xfrm rot="5520000">
              <a:off x="800031" y="-627058"/>
              <a:ext cx="7393092" cy="8439975"/>
              <a:chOff x="-655021" y="-1999719"/>
              <a:chExt cx="7364228" cy="5634916"/>
            </a:xfrm>
            <a:effectLst>
              <a:outerShdw blurRad="127000" dist="38100" dir="8100000" algn="tr" rotWithShape="0">
                <a:prstClr val="black"/>
              </a:outerShdw>
            </a:effectLst>
          </p:grpSpPr>
          <p:sp>
            <p:nvSpPr>
              <p:cNvPr id="15" name="Freeform 14"/>
              <p:cNvSpPr/>
              <p:nvPr/>
            </p:nvSpPr>
            <p:spPr>
              <a:xfrm rot="4980000">
                <a:off x="209635" y="-2864375"/>
                <a:ext cx="5634916" cy="7364228"/>
              </a:xfrm>
              <a:custGeom>
                <a:avLst/>
                <a:gdLst>
                  <a:gd name="connsiteX0" fmla="*/ 1501140 w 1645920"/>
                  <a:gd name="connsiteY0" fmla="*/ 106680 h 670560"/>
                  <a:gd name="connsiteX1" fmla="*/ 15240 w 1645920"/>
                  <a:gd name="connsiteY1" fmla="*/ 0 h 670560"/>
                  <a:gd name="connsiteX2" fmla="*/ 0 w 1645920"/>
                  <a:gd name="connsiteY2" fmla="*/ 579120 h 670560"/>
                  <a:gd name="connsiteX3" fmla="*/ 1569720 w 1645920"/>
                  <a:gd name="connsiteY3" fmla="*/ 670560 h 670560"/>
                  <a:gd name="connsiteX4" fmla="*/ 1607820 w 1645920"/>
                  <a:gd name="connsiteY4" fmla="*/ 594360 h 670560"/>
                  <a:gd name="connsiteX5" fmla="*/ 1600200 w 1645920"/>
                  <a:gd name="connsiteY5" fmla="*/ 571500 h 670560"/>
                  <a:gd name="connsiteX6" fmla="*/ 1584960 w 1645920"/>
                  <a:gd name="connsiteY6" fmla="*/ 556260 h 670560"/>
                  <a:gd name="connsiteX7" fmla="*/ 1600200 w 1645920"/>
                  <a:gd name="connsiteY7" fmla="*/ 518160 h 670560"/>
                  <a:gd name="connsiteX8" fmla="*/ 1615440 w 1645920"/>
                  <a:gd name="connsiteY8" fmla="*/ 464820 h 670560"/>
                  <a:gd name="connsiteX9" fmla="*/ 1577340 w 1645920"/>
                  <a:gd name="connsiteY9" fmla="*/ 434340 h 670560"/>
                  <a:gd name="connsiteX10" fmla="*/ 1638300 w 1645920"/>
                  <a:gd name="connsiteY10" fmla="*/ 388620 h 670560"/>
                  <a:gd name="connsiteX11" fmla="*/ 1607820 w 1645920"/>
                  <a:gd name="connsiteY11" fmla="*/ 358140 h 670560"/>
                  <a:gd name="connsiteX12" fmla="*/ 1638300 w 1645920"/>
                  <a:gd name="connsiteY12" fmla="*/ 350520 h 670560"/>
                  <a:gd name="connsiteX13" fmla="*/ 1638300 w 1645920"/>
                  <a:gd name="connsiteY13" fmla="*/ 312420 h 670560"/>
                  <a:gd name="connsiteX14" fmla="*/ 1623060 w 1645920"/>
                  <a:gd name="connsiteY14" fmla="*/ 274320 h 670560"/>
                  <a:gd name="connsiteX15" fmla="*/ 1615440 w 1645920"/>
                  <a:gd name="connsiteY15" fmla="*/ 228600 h 670560"/>
                  <a:gd name="connsiteX16" fmla="*/ 1623060 w 1645920"/>
                  <a:gd name="connsiteY16" fmla="*/ 167640 h 670560"/>
                  <a:gd name="connsiteX17" fmla="*/ 1630680 w 1645920"/>
                  <a:gd name="connsiteY17" fmla="*/ 114300 h 670560"/>
                  <a:gd name="connsiteX18" fmla="*/ 1645920 w 1645920"/>
                  <a:gd name="connsiteY18" fmla="*/ 60960 h 670560"/>
                  <a:gd name="connsiteX19" fmla="*/ 1623060 w 1645920"/>
                  <a:gd name="connsiteY19" fmla="*/ 99060 h 670560"/>
                  <a:gd name="connsiteX20" fmla="*/ 1501140 w 1645920"/>
                  <a:gd name="connsiteY20" fmla="*/ 106680 h 670560"/>
                  <a:gd name="connsiteX0" fmla="*/ 1557660 w 1702440"/>
                  <a:gd name="connsiteY0" fmla="*/ 106680 h 670560"/>
                  <a:gd name="connsiteX1" fmla="*/ 71760 w 1702440"/>
                  <a:gd name="connsiteY1" fmla="*/ 0 h 670560"/>
                  <a:gd name="connsiteX2" fmla="*/ 0 w 1702440"/>
                  <a:gd name="connsiteY2" fmla="*/ 567347 h 670560"/>
                  <a:gd name="connsiteX3" fmla="*/ 1626240 w 1702440"/>
                  <a:gd name="connsiteY3" fmla="*/ 670560 h 670560"/>
                  <a:gd name="connsiteX4" fmla="*/ 1664340 w 1702440"/>
                  <a:gd name="connsiteY4" fmla="*/ 594360 h 670560"/>
                  <a:gd name="connsiteX5" fmla="*/ 1656720 w 1702440"/>
                  <a:gd name="connsiteY5" fmla="*/ 571500 h 670560"/>
                  <a:gd name="connsiteX6" fmla="*/ 1641480 w 1702440"/>
                  <a:gd name="connsiteY6" fmla="*/ 556260 h 670560"/>
                  <a:gd name="connsiteX7" fmla="*/ 1656720 w 1702440"/>
                  <a:gd name="connsiteY7" fmla="*/ 518160 h 670560"/>
                  <a:gd name="connsiteX8" fmla="*/ 1671960 w 1702440"/>
                  <a:gd name="connsiteY8" fmla="*/ 464820 h 670560"/>
                  <a:gd name="connsiteX9" fmla="*/ 1633860 w 1702440"/>
                  <a:gd name="connsiteY9" fmla="*/ 434340 h 670560"/>
                  <a:gd name="connsiteX10" fmla="*/ 1694820 w 1702440"/>
                  <a:gd name="connsiteY10" fmla="*/ 388620 h 670560"/>
                  <a:gd name="connsiteX11" fmla="*/ 1664340 w 1702440"/>
                  <a:gd name="connsiteY11" fmla="*/ 358140 h 670560"/>
                  <a:gd name="connsiteX12" fmla="*/ 1694820 w 1702440"/>
                  <a:gd name="connsiteY12" fmla="*/ 350520 h 670560"/>
                  <a:gd name="connsiteX13" fmla="*/ 1694820 w 1702440"/>
                  <a:gd name="connsiteY13" fmla="*/ 312420 h 670560"/>
                  <a:gd name="connsiteX14" fmla="*/ 1679580 w 1702440"/>
                  <a:gd name="connsiteY14" fmla="*/ 274320 h 670560"/>
                  <a:gd name="connsiteX15" fmla="*/ 1671960 w 1702440"/>
                  <a:gd name="connsiteY15" fmla="*/ 228600 h 670560"/>
                  <a:gd name="connsiteX16" fmla="*/ 1679580 w 1702440"/>
                  <a:gd name="connsiteY16" fmla="*/ 167640 h 670560"/>
                  <a:gd name="connsiteX17" fmla="*/ 1687200 w 1702440"/>
                  <a:gd name="connsiteY17" fmla="*/ 114300 h 670560"/>
                  <a:gd name="connsiteX18" fmla="*/ 1702440 w 1702440"/>
                  <a:gd name="connsiteY18" fmla="*/ 60960 h 670560"/>
                  <a:gd name="connsiteX19" fmla="*/ 1679580 w 1702440"/>
                  <a:gd name="connsiteY19" fmla="*/ 99060 h 670560"/>
                  <a:gd name="connsiteX20" fmla="*/ 1557660 w 1702440"/>
                  <a:gd name="connsiteY20" fmla="*/ 106680 h 670560"/>
                  <a:gd name="connsiteX0" fmla="*/ 1557660 w 1702440"/>
                  <a:gd name="connsiteY0" fmla="*/ 104311 h 668191"/>
                  <a:gd name="connsiteX1" fmla="*/ 41021 w 1702440"/>
                  <a:gd name="connsiteY1" fmla="*/ 0 h 668191"/>
                  <a:gd name="connsiteX2" fmla="*/ 0 w 1702440"/>
                  <a:gd name="connsiteY2" fmla="*/ 564978 h 668191"/>
                  <a:gd name="connsiteX3" fmla="*/ 1626240 w 1702440"/>
                  <a:gd name="connsiteY3" fmla="*/ 668191 h 668191"/>
                  <a:gd name="connsiteX4" fmla="*/ 1664340 w 1702440"/>
                  <a:gd name="connsiteY4" fmla="*/ 591991 h 668191"/>
                  <a:gd name="connsiteX5" fmla="*/ 1656720 w 1702440"/>
                  <a:gd name="connsiteY5" fmla="*/ 569131 h 668191"/>
                  <a:gd name="connsiteX6" fmla="*/ 1641480 w 1702440"/>
                  <a:gd name="connsiteY6" fmla="*/ 553891 h 668191"/>
                  <a:gd name="connsiteX7" fmla="*/ 1656720 w 1702440"/>
                  <a:gd name="connsiteY7" fmla="*/ 515791 h 668191"/>
                  <a:gd name="connsiteX8" fmla="*/ 1671960 w 1702440"/>
                  <a:gd name="connsiteY8" fmla="*/ 462451 h 668191"/>
                  <a:gd name="connsiteX9" fmla="*/ 1633860 w 1702440"/>
                  <a:gd name="connsiteY9" fmla="*/ 431971 h 668191"/>
                  <a:gd name="connsiteX10" fmla="*/ 1694820 w 1702440"/>
                  <a:gd name="connsiteY10" fmla="*/ 386251 h 668191"/>
                  <a:gd name="connsiteX11" fmla="*/ 1664340 w 1702440"/>
                  <a:gd name="connsiteY11" fmla="*/ 355771 h 668191"/>
                  <a:gd name="connsiteX12" fmla="*/ 1694820 w 1702440"/>
                  <a:gd name="connsiteY12" fmla="*/ 348151 h 668191"/>
                  <a:gd name="connsiteX13" fmla="*/ 1694820 w 1702440"/>
                  <a:gd name="connsiteY13" fmla="*/ 310051 h 668191"/>
                  <a:gd name="connsiteX14" fmla="*/ 1679580 w 1702440"/>
                  <a:gd name="connsiteY14" fmla="*/ 271951 h 668191"/>
                  <a:gd name="connsiteX15" fmla="*/ 1671960 w 1702440"/>
                  <a:gd name="connsiteY15" fmla="*/ 226231 h 668191"/>
                  <a:gd name="connsiteX16" fmla="*/ 1679580 w 1702440"/>
                  <a:gd name="connsiteY16" fmla="*/ 165271 h 668191"/>
                  <a:gd name="connsiteX17" fmla="*/ 1687200 w 1702440"/>
                  <a:gd name="connsiteY17" fmla="*/ 111931 h 668191"/>
                  <a:gd name="connsiteX18" fmla="*/ 1702440 w 1702440"/>
                  <a:gd name="connsiteY18" fmla="*/ 58591 h 668191"/>
                  <a:gd name="connsiteX19" fmla="*/ 1679580 w 1702440"/>
                  <a:gd name="connsiteY19" fmla="*/ 96691 h 668191"/>
                  <a:gd name="connsiteX20" fmla="*/ 1557660 w 1702440"/>
                  <a:gd name="connsiteY20" fmla="*/ 104311 h 668191"/>
                  <a:gd name="connsiteX0" fmla="*/ 1526957 w 1671737"/>
                  <a:gd name="connsiteY0" fmla="*/ 104311 h 668191"/>
                  <a:gd name="connsiteX1" fmla="*/ 10318 w 1671737"/>
                  <a:gd name="connsiteY1" fmla="*/ 0 h 668191"/>
                  <a:gd name="connsiteX2" fmla="*/ 0 w 1671737"/>
                  <a:gd name="connsiteY2" fmla="*/ 448751 h 668191"/>
                  <a:gd name="connsiteX3" fmla="*/ 1595537 w 1671737"/>
                  <a:gd name="connsiteY3" fmla="*/ 668191 h 668191"/>
                  <a:gd name="connsiteX4" fmla="*/ 1633637 w 1671737"/>
                  <a:gd name="connsiteY4" fmla="*/ 591991 h 668191"/>
                  <a:gd name="connsiteX5" fmla="*/ 1626017 w 1671737"/>
                  <a:gd name="connsiteY5" fmla="*/ 569131 h 668191"/>
                  <a:gd name="connsiteX6" fmla="*/ 1610777 w 1671737"/>
                  <a:gd name="connsiteY6" fmla="*/ 553891 h 668191"/>
                  <a:gd name="connsiteX7" fmla="*/ 1626017 w 1671737"/>
                  <a:gd name="connsiteY7" fmla="*/ 515791 h 668191"/>
                  <a:gd name="connsiteX8" fmla="*/ 1641257 w 1671737"/>
                  <a:gd name="connsiteY8" fmla="*/ 462451 h 668191"/>
                  <a:gd name="connsiteX9" fmla="*/ 1603157 w 1671737"/>
                  <a:gd name="connsiteY9" fmla="*/ 431971 h 668191"/>
                  <a:gd name="connsiteX10" fmla="*/ 1664117 w 1671737"/>
                  <a:gd name="connsiteY10" fmla="*/ 386251 h 668191"/>
                  <a:gd name="connsiteX11" fmla="*/ 1633637 w 1671737"/>
                  <a:gd name="connsiteY11" fmla="*/ 355771 h 668191"/>
                  <a:gd name="connsiteX12" fmla="*/ 1664117 w 1671737"/>
                  <a:gd name="connsiteY12" fmla="*/ 348151 h 668191"/>
                  <a:gd name="connsiteX13" fmla="*/ 1664117 w 1671737"/>
                  <a:gd name="connsiteY13" fmla="*/ 310051 h 668191"/>
                  <a:gd name="connsiteX14" fmla="*/ 1648877 w 1671737"/>
                  <a:gd name="connsiteY14" fmla="*/ 271951 h 668191"/>
                  <a:gd name="connsiteX15" fmla="*/ 1641257 w 1671737"/>
                  <a:gd name="connsiteY15" fmla="*/ 226231 h 668191"/>
                  <a:gd name="connsiteX16" fmla="*/ 1648877 w 1671737"/>
                  <a:gd name="connsiteY16" fmla="*/ 165271 h 668191"/>
                  <a:gd name="connsiteX17" fmla="*/ 1656497 w 1671737"/>
                  <a:gd name="connsiteY17" fmla="*/ 111931 h 668191"/>
                  <a:gd name="connsiteX18" fmla="*/ 1671737 w 1671737"/>
                  <a:gd name="connsiteY18" fmla="*/ 58591 h 668191"/>
                  <a:gd name="connsiteX19" fmla="*/ 1648877 w 1671737"/>
                  <a:gd name="connsiteY19" fmla="*/ 96691 h 668191"/>
                  <a:gd name="connsiteX20" fmla="*/ 1526957 w 1671737"/>
                  <a:gd name="connsiteY20" fmla="*/ 104311 h 668191"/>
                  <a:gd name="connsiteX0" fmla="*/ 1526957 w 1671737"/>
                  <a:gd name="connsiteY0" fmla="*/ 297165 h 861045"/>
                  <a:gd name="connsiteX1" fmla="*/ 3261 w 1671737"/>
                  <a:gd name="connsiteY1" fmla="*/ 0 h 861045"/>
                  <a:gd name="connsiteX2" fmla="*/ 0 w 1671737"/>
                  <a:gd name="connsiteY2" fmla="*/ 641605 h 861045"/>
                  <a:gd name="connsiteX3" fmla="*/ 1595537 w 1671737"/>
                  <a:gd name="connsiteY3" fmla="*/ 861045 h 861045"/>
                  <a:gd name="connsiteX4" fmla="*/ 1633637 w 1671737"/>
                  <a:gd name="connsiteY4" fmla="*/ 784845 h 861045"/>
                  <a:gd name="connsiteX5" fmla="*/ 1626017 w 1671737"/>
                  <a:gd name="connsiteY5" fmla="*/ 761985 h 861045"/>
                  <a:gd name="connsiteX6" fmla="*/ 1610777 w 1671737"/>
                  <a:gd name="connsiteY6" fmla="*/ 746745 h 861045"/>
                  <a:gd name="connsiteX7" fmla="*/ 1626017 w 1671737"/>
                  <a:gd name="connsiteY7" fmla="*/ 708645 h 861045"/>
                  <a:gd name="connsiteX8" fmla="*/ 1641257 w 1671737"/>
                  <a:gd name="connsiteY8" fmla="*/ 655305 h 861045"/>
                  <a:gd name="connsiteX9" fmla="*/ 1603157 w 1671737"/>
                  <a:gd name="connsiteY9" fmla="*/ 624825 h 861045"/>
                  <a:gd name="connsiteX10" fmla="*/ 1664117 w 1671737"/>
                  <a:gd name="connsiteY10" fmla="*/ 579105 h 861045"/>
                  <a:gd name="connsiteX11" fmla="*/ 1633637 w 1671737"/>
                  <a:gd name="connsiteY11" fmla="*/ 548625 h 861045"/>
                  <a:gd name="connsiteX12" fmla="*/ 1664117 w 1671737"/>
                  <a:gd name="connsiteY12" fmla="*/ 541005 h 861045"/>
                  <a:gd name="connsiteX13" fmla="*/ 1664117 w 1671737"/>
                  <a:gd name="connsiteY13" fmla="*/ 502905 h 861045"/>
                  <a:gd name="connsiteX14" fmla="*/ 1648877 w 1671737"/>
                  <a:gd name="connsiteY14" fmla="*/ 464805 h 861045"/>
                  <a:gd name="connsiteX15" fmla="*/ 1641257 w 1671737"/>
                  <a:gd name="connsiteY15" fmla="*/ 419085 h 861045"/>
                  <a:gd name="connsiteX16" fmla="*/ 1648877 w 1671737"/>
                  <a:gd name="connsiteY16" fmla="*/ 358125 h 861045"/>
                  <a:gd name="connsiteX17" fmla="*/ 1656497 w 1671737"/>
                  <a:gd name="connsiteY17" fmla="*/ 304785 h 861045"/>
                  <a:gd name="connsiteX18" fmla="*/ 1671737 w 1671737"/>
                  <a:gd name="connsiteY18" fmla="*/ 251445 h 861045"/>
                  <a:gd name="connsiteX19" fmla="*/ 1648877 w 1671737"/>
                  <a:gd name="connsiteY19" fmla="*/ 289545 h 861045"/>
                  <a:gd name="connsiteX20" fmla="*/ 1526957 w 1671737"/>
                  <a:gd name="connsiteY20" fmla="*/ 297165 h 861045"/>
                  <a:gd name="connsiteX0" fmla="*/ 1526957 w 1671737"/>
                  <a:gd name="connsiteY0" fmla="*/ 215446 h 779326"/>
                  <a:gd name="connsiteX1" fmla="*/ 27422 w 1671737"/>
                  <a:gd name="connsiteY1" fmla="*/ 0 h 779326"/>
                  <a:gd name="connsiteX2" fmla="*/ 0 w 1671737"/>
                  <a:gd name="connsiteY2" fmla="*/ 559886 h 779326"/>
                  <a:gd name="connsiteX3" fmla="*/ 1595537 w 1671737"/>
                  <a:gd name="connsiteY3" fmla="*/ 779326 h 779326"/>
                  <a:gd name="connsiteX4" fmla="*/ 1633637 w 1671737"/>
                  <a:gd name="connsiteY4" fmla="*/ 703126 h 779326"/>
                  <a:gd name="connsiteX5" fmla="*/ 1626017 w 1671737"/>
                  <a:gd name="connsiteY5" fmla="*/ 680266 h 779326"/>
                  <a:gd name="connsiteX6" fmla="*/ 1610777 w 1671737"/>
                  <a:gd name="connsiteY6" fmla="*/ 665026 h 779326"/>
                  <a:gd name="connsiteX7" fmla="*/ 1626017 w 1671737"/>
                  <a:gd name="connsiteY7" fmla="*/ 626926 h 779326"/>
                  <a:gd name="connsiteX8" fmla="*/ 1641257 w 1671737"/>
                  <a:gd name="connsiteY8" fmla="*/ 573586 h 779326"/>
                  <a:gd name="connsiteX9" fmla="*/ 1603157 w 1671737"/>
                  <a:gd name="connsiteY9" fmla="*/ 543106 h 779326"/>
                  <a:gd name="connsiteX10" fmla="*/ 1664117 w 1671737"/>
                  <a:gd name="connsiteY10" fmla="*/ 497386 h 779326"/>
                  <a:gd name="connsiteX11" fmla="*/ 1633637 w 1671737"/>
                  <a:gd name="connsiteY11" fmla="*/ 466906 h 779326"/>
                  <a:gd name="connsiteX12" fmla="*/ 1664117 w 1671737"/>
                  <a:gd name="connsiteY12" fmla="*/ 459286 h 779326"/>
                  <a:gd name="connsiteX13" fmla="*/ 1664117 w 1671737"/>
                  <a:gd name="connsiteY13" fmla="*/ 421186 h 779326"/>
                  <a:gd name="connsiteX14" fmla="*/ 1648877 w 1671737"/>
                  <a:gd name="connsiteY14" fmla="*/ 383086 h 779326"/>
                  <a:gd name="connsiteX15" fmla="*/ 1641257 w 1671737"/>
                  <a:gd name="connsiteY15" fmla="*/ 337366 h 779326"/>
                  <a:gd name="connsiteX16" fmla="*/ 1648877 w 1671737"/>
                  <a:gd name="connsiteY16" fmla="*/ 276406 h 779326"/>
                  <a:gd name="connsiteX17" fmla="*/ 1656497 w 1671737"/>
                  <a:gd name="connsiteY17" fmla="*/ 223066 h 779326"/>
                  <a:gd name="connsiteX18" fmla="*/ 1671737 w 1671737"/>
                  <a:gd name="connsiteY18" fmla="*/ 169726 h 779326"/>
                  <a:gd name="connsiteX19" fmla="*/ 1648877 w 1671737"/>
                  <a:gd name="connsiteY19" fmla="*/ 207826 h 779326"/>
                  <a:gd name="connsiteX20" fmla="*/ 1526957 w 1671737"/>
                  <a:gd name="connsiteY20" fmla="*/ 215446 h 779326"/>
                  <a:gd name="connsiteX0" fmla="*/ 1526957 w 1671737"/>
                  <a:gd name="connsiteY0" fmla="*/ 211343 h 775223"/>
                  <a:gd name="connsiteX1" fmla="*/ 7140 w 1671737"/>
                  <a:gd name="connsiteY1" fmla="*/ 0 h 775223"/>
                  <a:gd name="connsiteX2" fmla="*/ 0 w 1671737"/>
                  <a:gd name="connsiteY2" fmla="*/ 555783 h 775223"/>
                  <a:gd name="connsiteX3" fmla="*/ 1595537 w 1671737"/>
                  <a:gd name="connsiteY3" fmla="*/ 775223 h 775223"/>
                  <a:gd name="connsiteX4" fmla="*/ 1633637 w 1671737"/>
                  <a:gd name="connsiteY4" fmla="*/ 699023 h 775223"/>
                  <a:gd name="connsiteX5" fmla="*/ 1626017 w 1671737"/>
                  <a:gd name="connsiteY5" fmla="*/ 676163 h 775223"/>
                  <a:gd name="connsiteX6" fmla="*/ 1610777 w 1671737"/>
                  <a:gd name="connsiteY6" fmla="*/ 660923 h 775223"/>
                  <a:gd name="connsiteX7" fmla="*/ 1626017 w 1671737"/>
                  <a:gd name="connsiteY7" fmla="*/ 622823 h 775223"/>
                  <a:gd name="connsiteX8" fmla="*/ 1641257 w 1671737"/>
                  <a:gd name="connsiteY8" fmla="*/ 569483 h 775223"/>
                  <a:gd name="connsiteX9" fmla="*/ 1603157 w 1671737"/>
                  <a:gd name="connsiteY9" fmla="*/ 539003 h 775223"/>
                  <a:gd name="connsiteX10" fmla="*/ 1664117 w 1671737"/>
                  <a:gd name="connsiteY10" fmla="*/ 493283 h 775223"/>
                  <a:gd name="connsiteX11" fmla="*/ 1633637 w 1671737"/>
                  <a:gd name="connsiteY11" fmla="*/ 462803 h 775223"/>
                  <a:gd name="connsiteX12" fmla="*/ 1664117 w 1671737"/>
                  <a:gd name="connsiteY12" fmla="*/ 455183 h 775223"/>
                  <a:gd name="connsiteX13" fmla="*/ 1664117 w 1671737"/>
                  <a:gd name="connsiteY13" fmla="*/ 417083 h 775223"/>
                  <a:gd name="connsiteX14" fmla="*/ 1648877 w 1671737"/>
                  <a:gd name="connsiteY14" fmla="*/ 378983 h 775223"/>
                  <a:gd name="connsiteX15" fmla="*/ 1641257 w 1671737"/>
                  <a:gd name="connsiteY15" fmla="*/ 333263 h 775223"/>
                  <a:gd name="connsiteX16" fmla="*/ 1648877 w 1671737"/>
                  <a:gd name="connsiteY16" fmla="*/ 272303 h 775223"/>
                  <a:gd name="connsiteX17" fmla="*/ 1656497 w 1671737"/>
                  <a:gd name="connsiteY17" fmla="*/ 218963 h 775223"/>
                  <a:gd name="connsiteX18" fmla="*/ 1671737 w 1671737"/>
                  <a:gd name="connsiteY18" fmla="*/ 165623 h 775223"/>
                  <a:gd name="connsiteX19" fmla="*/ 1648877 w 1671737"/>
                  <a:gd name="connsiteY19" fmla="*/ 203723 h 775223"/>
                  <a:gd name="connsiteX20" fmla="*/ 1526957 w 1671737"/>
                  <a:gd name="connsiteY20" fmla="*/ 211343 h 775223"/>
                  <a:gd name="connsiteX0" fmla="*/ 1526957 w 1671737"/>
                  <a:gd name="connsiteY0" fmla="*/ 202792 h 766672"/>
                  <a:gd name="connsiteX1" fmla="*/ 16930 w 1671737"/>
                  <a:gd name="connsiteY1" fmla="*/ 0 h 766672"/>
                  <a:gd name="connsiteX2" fmla="*/ 0 w 1671737"/>
                  <a:gd name="connsiteY2" fmla="*/ 547232 h 766672"/>
                  <a:gd name="connsiteX3" fmla="*/ 1595537 w 1671737"/>
                  <a:gd name="connsiteY3" fmla="*/ 766672 h 766672"/>
                  <a:gd name="connsiteX4" fmla="*/ 1633637 w 1671737"/>
                  <a:gd name="connsiteY4" fmla="*/ 690472 h 766672"/>
                  <a:gd name="connsiteX5" fmla="*/ 1626017 w 1671737"/>
                  <a:gd name="connsiteY5" fmla="*/ 667612 h 766672"/>
                  <a:gd name="connsiteX6" fmla="*/ 1610777 w 1671737"/>
                  <a:gd name="connsiteY6" fmla="*/ 652372 h 766672"/>
                  <a:gd name="connsiteX7" fmla="*/ 1626017 w 1671737"/>
                  <a:gd name="connsiteY7" fmla="*/ 614272 h 766672"/>
                  <a:gd name="connsiteX8" fmla="*/ 1641257 w 1671737"/>
                  <a:gd name="connsiteY8" fmla="*/ 560932 h 766672"/>
                  <a:gd name="connsiteX9" fmla="*/ 1603157 w 1671737"/>
                  <a:gd name="connsiteY9" fmla="*/ 530452 h 766672"/>
                  <a:gd name="connsiteX10" fmla="*/ 1664117 w 1671737"/>
                  <a:gd name="connsiteY10" fmla="*/ 484732 h 766672"/>
                  <a:gd name="connsiteX11" fmla="*/ 1633637 w 1671737"/>
                  <a:gd name="connsiteY11" fmla="*/ 454252 h 766672"/>
                  <a:gd name="connsiteX12" fmla="*/ 1664117 w 1671737"/>
                  <a:gd name="connsiteY12" fmla="*/ 446632 h 766672"/>
                  <a:gd name="connsiteX13" fmla="*/ 1664117 w 1671737"/>
                  <a:gd name="connsiteY13" fmla="*/ 408532 h 766672"/>
                  <a:gd name="connsiteX14" fmla="*/ 1648877 w 1671737"/>
                  <a:gd name="connsiteY14" fmla="*/ 370432 h 766672"/>
                  <a:gd name="connsiteX15" fmla="*/ 1641257 w 1671737"/>
                  <a:gd name="connsiteY15" fmla="*/ 324712 h 766672"/>
                  <a:gd name="connsiteX16" fmla="*/ 1648877 w 1671737"/>
                  <a:gd name="connsiteY16" fmla="*/ 263752 h 766672"/>
                  <a:gd name="connsiteX17" fmla="*/ 1656497 w 1671737"/>
                  <a:gd name="connsiteY17" fmla="*/ 210412 h 766672"/>
                  <a:gd name="connsiteX18" fmla="*/ 1671737 w 1671737"/>
                  <a:gd name="connsiteY18" fmla="*/ 157072 h 766672"/>
                  <a:gd name="connsiteX19" fmla="*/ 1648877 w 1671737"/>
                  <a:gd name="connsiteY19" fmla="*/ 195172 h 766672"/>
                  <a:gd name="connsiteX20" fmla="*/ 1526957 w 1671737"/>
                  <a:gd name="connsiteY20" fmla="*/ 202792 h 766672"/>
                  <a:gd name="connsiteX0" fmla="*/ 1513592 w 1658372"/>
                  <a:gd name="connsiteY0" fmla="*/ 202792 h 766672"/>
                  <a:gd name="connsiteX1" fmla="*/ 3565 w 1658372"/>
                  <a:gd name="connsiteY1" fmla="*/ 0 h 766672"/>
                  <a:gd name="connsiteX2" fmla="*/ 0 w 1658372"/>
                  <a:gd name="connsiteY2" fmla="*/ 549209 h 766672"/>
                  <a:gd name="connsiteX3" fmla="*/ 1582172 w 1658372"/>
                  <a:gd name="connsiteY3" fmla="*/ 766672 h 766672"/>
                  <a:gd name="connsiteX4" fmla="*/ 1620272 w 1658372"/>
                  <a:gd name="connsiteY4" fmla="*/ 690472 h 766672"/>
                  <a:gd name="connsiteX5" fmla="*/ 1612652 w 1658372"/>
                  <a:gd name="connsiteY5" fmla="*/ 667612 h 766672"/>
                  <a:gd name="connsiteX6" fmla="*/ 1597412 w 1658372"/>
                  <a:gd name="connsiteY6" fmla="*/ 652372 h 766672"/>
                  <a:gd name="connsiteX7" fmla="*/ 1612652 w 1658372"/>
                  <a:gd name="connsiteY7" fmla="*/ 614272 h 766672"/>
                  <a:gd name="connsiteX8" fmla="*/ 1627892 w 1658372"/>
                  <a:gd name="connsiteY8" fmla="*/ 560932 h 766672"/>
                  <a:gd name="connsiteX9" fmla="*/ 1589792 w 1658372"/>
                  <a:gd name="connsiteY9" fmla="*/ 530452 h 766672"/>
                  <a:gd name="connsiteX10" fmla="*/ 1650752 w 1658372"/>
                  <a:gd name="connsiteY10" fmla="*/ 484732 h 766672"/>
                  <a:gd name="connsiteX11" fmla="*/ 1620272 w 1658372"/>
                  <a:gd name="connsiteY11" fmla="*/ 454252 h 766672"/>
                  <a:gd name="connsiteX12" fmla="*/ 1650752 w 1658372"/>
                  <a:gd name="connsiteY12" fmla="*/ 446632 h 766672"/>
                  <a:gd name="connsiteX13" fmla="*/ 1650752 w 1658372"/>
                  <a:gd name="connsiteY13" fmla="*/ 408532 h 766672"/>
                  <a:gd name="connsiteX14" fmla="*/ 1635512 w 1658372"/>
                  <a:gd name="connsiteY14" fmla="*/ 370432 h 766672"/>
                  <a:gd name="connsiteX15" fmla="*/ 1627892 w 1658372"/>
                  <a:gd name="connsiteY15" fmla="*/ 324712 h 766672"/>
                  <a:gd name="connsiteX16" fmla="*/ 1635512 w 1658372"/>
                  <a:gd name="connsiteY16" fmla="*/ 263752 h 766672"/>
                  <a:gd name="connsiteX17" fmla="*/ 1643132 w 1658372"/>
                  <a:gd name="connsiteY17" fmla="*/ 210412 h 766672"/>
                  <a:gd name="connsiteX18" fmla="*/ 1658372 w 1658372"/>
                  <a:gd name="connsiteY18" fmla="*/ 157072 h 766672"/>
                  <a:gd name="connsiteX19" fmla="*/ 1635512 w 1658372"/>
                  <a:gd name="connsiteY19" fmla="*/ 195172 h 766672"/>
                  <a:gd name="connsiteX20" fmla="*/ 1513592 w 1658372"/>
                  <a:gd name="connsiteY20" fmla="*/ 202792 h 766672"/>
                  <a:gd name="connsiteX0" fmla="*/ 1523382 w 1668162"/>
                  <a:gd name="connsiteY0" fmla="*/ 202792 h 766672"/>
                  <a:gd name="connsiteX1" fmla="*/ 13355 w 1668162"/>
                  <a:gd name="connsiteY1" fmla="*/ 0 h 766672"/>
                  <a:gd name="connsiteX2" fmla="*/ 0 w 1668162"/>
                  <a:gd name="connsiteY2" fmla="*/ 540658 h 766672"/>
                  <a:gd name="connsiteX3" fmla="*/ 1591962 w 1668162"/>
                  <a:gd name="connsiteY3" fmla="*/ 766672 h 766672"/>
                  <a:gd name="connsiteX4" fmla="*/ 1630062 w 1668162"/>
                  <a:gd name="connsiteY4" fmla="*/ 690472 h 766672"/>
                  <a:gd name="connsiteX5" fmla="*/ 1622442 w 1668162"/>
                  <a:gd name="connsiteY5" fmla="*/ 667612 h 766672"/>
                  <a:gd name="connsiteX6" fmla="*/ 1607202 w 1668162"/>
                  <a:gd name="connsiteY6" fmla="*/ 652372 h 766672"/>
                  <a:gd name="connsiteX7" fmla="*/ 1622442 w 1668162"/>
                  <a:gd name="connsiteY7" fmla="*/ 614272 h 766672"/>
                  <a:gd name="connsiteX8" fmla="*/ 1637682 w 1668162"/>
                  <a:gd name="connsiteY8" fmla="*/ 560932 h 766672"/>
                  <a:gd name="connsiteX9" fmla="*/ 1599582 w 1668162"/>
                  <a:gd name="connsiteY9" fmla="*/ 530452 h 766672"/>
                  <a:gd name="connsiteX10" fmla="*/ 1660542 w 1668162"/>
                  <a:gd name="connsiteY10" fmla="*/ 484732 h 766672"/>
                  <a:gd name="connsiteX11" fmla="*/ 1630062 w 1668162"/>
                  <a:gd name="connsiteY11" fmla="*/ 454252 h 766672"/>
                  <a:gd name="connsiteX12" fmla="*/ 1660542 w 1668162"/>
                  <a:gd name="connsiteY12" fmla="*/ 446632 h 766672"/>
                  <a:gd name="connsiteX13" fmla="*/ 1660542 w 1668162"/>
                  <a:gd name="connsiteY13" fmla="*/ 408532 h 766672"/>
                  <a:gd name="connsiteX14" fmla="*/ 1645302 w 1668162"/>
                  <a:gd name="connsiteY14" fmla="*/ 370432 h 766672"/>
                  <a:gd name="connsiteX15" fmla="*/ 1637682 w 1668162"/>
                  <a:gd name="connsiteY15" fmla="*/ 324712 h 766672"/>
                  <a:gd name="connsiteX16" fmla="*/ 1645302 w 1668162"/>
                  <a:gd name="connsiteY16" fmla="*/ 263752 h 766672"/>
                  <a:gd name="connsiteX17" fmla="*/ 1652922 w 1668162"/>
                  <a:gd name="connsiteY17" fmla="*/ 210412 h 766672"/>
                  <a:gd name="connsiteX18" fmla="*/ 1668162 w 1668162"/>
                  <a:gd name="connsiteY18" fmla="*/ 157072 h 766672"/>
                  <a:gd name="connsiteX19" fmla="*/ 1645302 w 1668162"/>
                  <a:gd name="connsiteY19" fmla="*/ 195172 h 766672"/>
                  <a:gd name="connsiteX20" fmla="*/ 1523382 w 1668162"/>
                  <a:gd name="connsiteY20" fmla="*/ 202792 h 766672"/>
                  <a:gd name="connsiteX0" fmla="*/ 1523382 w 1668162"/>
                  <a:gd name="connsiteY0" fmla="*/ 224495 h 788375"/>
                  <a:gd name="connsiteX1" fmla="*/ 10714 w 1668162"/>
                  <a:gd name="connsiteY1" fmla="*/ 0 h 788375"/>
                  <a:gd name="connsiteX2" fmla="*/ 0 w 1668162"/>
                  <a:gd name="connsiteY2" fmla="*/ 562361 h 788375"/>
                  <a:gd name="connsiteX3" fmla="*/ 1591962 w 1668162"/>
                  <a:gd name="connsiteY3" fmla="*/ 788375 h 788375"/>
                  <a:gd name="connsiteX4" fmla="*/ 1630062 w 1668162"/>
                  <a:gd name="connsiteY4" fmla="*/ 712175 h 788375"/>
                  <a:gd name="connsiteX5" fmla="*/ 1622442 w 1668162"/>
                  <a:gd name="connsiteY5" fmla="*/ 689315 h 788375"/>
                  <a:gd name="connsiteX6" fmla="*/ 1607202 w 1668162"/>
                  <a:gd name="connsiteY6" fmla="*/ 674075 h 788375"/>
                  <a:gd name="connsiteX7" fmla="*/ 1622442 w 1668162"/>
                  <a:gd name="connsiteY7" fmla="*/ 635975 h 788375"/>
                  <a:gd name="connsiteX8" fmla="*/ 1637682 w 1668162"/>
                  <a:gd name="connsiteY8" fmla="*/ 582635 h 788375"/>
                  <a:gd name="connsiteX9" fmla="*/ 1599582 w 1668162"/>
                  <a:gd name="connsiteY9" fmla="*/ 552155 h 788375"/>
                  <a:gd name="connsiteX10" fmla="*/ 1660542 w 1668162"/>
                  <a:gd name="connsiteY10" fmla="*/ 506435 h 788375"/>
                  <a:gd name="connsiteX11" fmla="*/ 1630062 w 1668162"/>
                  <a:gd name="connsiteY11" fmla="*/ 475955 h 788375"/>
                  <a:gd name="connsiteX12" fmla="*/ 1660542 w 1668162"/>
                  <a:gd name="connsiteY12" fmla="*/ 468335 h 788375"/>
                  <a:gd name="connsiteX13" fmla="*/ 1660542 w 1668162"/>
                  <a:gd name="connsiteY13" fmla="*/ 430235 h 788375"/>
                  <a:gd name="connsiteX14" fmla="*/ 1645302 w 1668162"/>
                  <a:gd name="connsiteY14" fmla="*/ 392135 h 788375"/>
                  <a:gd name="connsiteX15" fmla="*/ 1637682 w 1668162"/>
                  <a:gd name="connsiteY15" fmla="*/ 346415 h 788375"/>
                  <a:gd name="connsiteX16" fmla="*/ 1645302 w 1668162"/>
                  <a:gd name="connsiteY16" fmla="*/ 285455 h 788375"/>
                  <a:gd name="connsiteX17" fmla="*/ 1652922 w 1668162"/>
                  <a:gd name="connsiteY17" fmla="*/ 232115 h 788375"/>
                  <a:gd name="connsiteX18" fmla="*/ 1668162 w 1668162"/>
                  <a:gd name="connsiteY18" fmla="*/ 178775 h 788375"/>
                  <a:gd name="connsiteX19" fmla="*/ 1645302 w 1668162"/>
                  <a:gd name="connsiteY19" fmla="*/ 216875 h 788375"/>
                  <a:gd name="connsiteX20" fmla="*/ 1523382 w 1668162"/>
                  <a:gd name="connsiteY20" fmla="*/ 224495 h 788375"/>
                  <a:gd name="connsiteX0" fmla="*/ 1523382 w 1668162"/>
                  <a:gd name="connsiteY0" fmla="*/ 196848 h 760728"/>
                  <a:gd name="connsiteX1" fmla="*/ 22911 w 1668162"/>
                  <a:gd name="connsiteY1" fmla="*/ 0 h 760728"/>
                  <a:gd name="connsiteX2" fmla="*/ 0 w 1668162"/>
                  <a:gd name="connsiteY2" fmla="*/ 534714 h 760728"/>
                  <a:gd name="connsiteX3" fmla="*/ 1591962 w 1668162"/>
                  <a:gd name="connsiteY3" fmla="*/ 760728 h 760728"/>
                  <a:gd name="connsiteX4" fmla="*/ 1630062 w 1668162"/>
                  <a:gd name="connsiteY4" fmla="*/ 684528 h 760728"/>
                  <a:gd name="connsiteX5" fmla="*/ 1622442 w 1668162"/>
                  <a:gd name="connsiteY5" fmla="*/ 661668 h 760728"/>
                  <a:gd name="connsiteX6" fmla="*/ 1607202 w 1668162"/>
                  <a:gd name="connsiteY6" fmla="*/ 646428 h 760728"/>
                  <a:gd name="connsiteX7" fmla="*/ 1622442 w 1668162"/>
                  <a:gd name="connsiteY7" fmla="*/ 608328 h 760728"/>
                  <a:gd name="connsiteX8" fmla="*/ 1637682 w 1668162"/>
                  <a:gd name="connsiteY8" fmla="*/ 554988 h 760728"/>
                  <a:gd name="connsiteX9" fmla="*/ 1599582 w 1668162"/>
                  <a:gd name="connsiteY9" fmla="*/ 524508 h 760728"/>
                  <a:gd name="connsiteX10" fmla="*/ 1660542 w 1668162"/>
                  <a:gd name="connsiteY10" fmla="*/ 478788 h 760728"/>
                  <a:gd name="connsiteX11" fmla="*/ 1630062 w 1668162"/>
                  <a:gd name="connsiteY11" fmla="*/ 448308 h 760728"/>
                  <a:gd name="connsiteX12" fmla="*/ 1660542 w 1668162"/>
                  <a:gd name="connsiteY12" fmla="*/ 440688 h 760728"/>
                  <a:gd name="connsiteX13" fmla="*/ 1660542 w 1668162"/>
                  <a:gd name="connsiteY13" fmla="*/ 402588 h 760728"/>
                  <a:gd name="connsiteX14" fmla="*/ 1645302 w 1668162"/>
                  <a:gd name="connsiteY14" fmla="*/ 364488 h 760728"/>
                  <a:gd name="connsiteX15" fmla="*/ 1637682 w 1668162"/>
                  <a:gd name="connsiteY15" fmla="*/ 318768 h 760728"/>
                  <a:gd name="connsiteX16" fmla="*/ 1645302 w 1668162"/>
                  <a:gd name="connsiteY16" fmla="*/ 257808 h 760728"/>
                  <a:gd name="connsiteX17" fmla="*/ 1652922 w 1668162"/>
                  <a:gd name="connsiteY17" fmla="*/ 204468 h 760728"/>
                  <a:gd name="connsiteX18" fmla="*/ 1668162 w 1668162"/>
                  <a:gd name="connsiteY18" fmla="*/ 151128 h 760728"/>
                  <a:gd name="connsiteX19" fmla="*/ 1645302 w 1668162"/>
                  <a:gd name="connsiteY19" fmla="*/ 189228 h 760728"/>
                  <a:gd name="connsiteX20" fmla="*/ 1523382 w 1668162"/>
                  <a:gd name="connsiteY20" fmla="*/ 196848 h 760728"/>
                  <a:gd name="connsiteX0" fmla="*/ 1516863 w 1661643"/>
                  <a:gd name="connsiteY0" fmla="*/ 196848 h 760728"/>
                  <a:gd name="connsiteX1" fmla="*/ 16392 w 1661643"/>
                  <a:gd name="connsiteY1" fmla="*/ 0 h 760728"/>
                  <a:gd name="connsiteX2" fmla="*/ 0 w 1661643"/>
                  <a:gd name="connsiteY2" fmla="*/ 614358 h 760728"/>
                  <a:gd name="connsiteX3" fmla="*/ 1585443 w 1661643"/>
                  <a:gd name="connsiteY3" fmla="*/ 760728 h 760728"/>
                  <a:gd name="connsiteX4" fmla="*/ 1623543 w 1661643"/>
                  <a:gd name="connsiteY4" fmla="*/ 684528 h 760728"/>
                  <a:gd name="connsiteX5" fmla="*/ 1615923 w 1661643"/>
                  <a:gd name="connsiteY5" fmla="*/ 661668 h 760728"/>
                  <a:gd name="connsiteX6" fmla="*/ 1600683 w 1661643"/>
                  <a:gd name="connsiteY6" fmla="*/ 646428 h 760728"/>
                  <a:gd name="connsiteX7" fmla="*/ 1615923 w 1661643"/>
                  <a:gd name="connsiteY7" fmla="*/ 608328 h 760728"/>
                  <a:gd name="connsiteX8" fmla="*/ 1631163 w 1661643"/>
                  <a:gd name="connsiteY8" fmla="*/ 554988 h 760728"/>
                  <a:gd name="connsiteX9" fmla="*/ 1593063 w 1661643"/>
                  <a:gd name="connsiteY9" fmla="*/ 524508 h 760728"/>
                  <a:gd name="connsiteX10" fmla="*/ 1654023 w 1661643"/>
                  <a:gd name="connsiteY10" fmla="*/ 478788 h 760728"/>
                  <a:gd name="connsiteX11" fmla="*/ 1623543 w 1661643"/>
                  <a:gd name="connsiteY11" fmla="*/ 448308 h 760728"/>
                  <a:gd name="connsiteX12" fmla="*/ 1654023 w 1661643"/>
                  <a:gd name="connsiteY12" fmla="*/ 440688 h 760728"/>
                  <a:gd name="connsiteX13" fmla="*/ 1654023 w 1661643"/>
                  <a:gd name="connsiteY13" fmla="*/ 402588 h 760728"/>
                  <a:gd name="connsiteX14" fmla="*/ 1638783 w 1661643"/>
                  <a:gd name="connsiteY14" fmla="*/ 364488 h 760728"/>
                  <a:gd name="connsiteX15" fmla="*/ 1631163 w 1661643"/>
                  <a:gd name="connsiteY15" fmla="*/ 318768 h 760728"/>
                  <a:gd name="connsiteX16" fmla="*/ 1638783 w 1661643"/>
                  <a:gd name="connsiteY16" fmla="*/ 257808 h 760728"/>
                  <a:gd name="connsiteX17" fmla="*/ 1646403 w 1661643"/>
                  <a:gd name="connsiteY17" fmla="*/ 204468 h 760728"/>
                  <a:gd name="connsiteX18" fmla="*/ 1661643 w 1661643"/>
                  <a:gd name="connsiteY18" fmla="*/ 151128 h 760728"/>
                  <a:gd name="connsiteX19" fmla="*/ 1638783 w 1661643"/>
                  <a:gd name="connsiteY19" fmla="*/ 189228 h 760728"/>
                  <a:gd name="connsiteX20" fmla="*/ 1516863 w 1661643"/>
                  <a:gd name="connsiteY20" fmla="*/ 196848 h 760728"/>
                  <a:gd name="connsiteX0" fmla="*/ 1512587 w 1657367"/>
                  <a:gd name="connsiteY0" fmla="*/ 196848 h 760728"/>
                  <a:gd name="connsiteX1" fmla="*/ 12116 w 1657367"/>
                  <a:gd name="connsiteY1" fmla="*/ 0 h 760728"/>
                  <a:gd name="connsiteX2" fmla="*/ 0 w 1657367"/>
                  <a:gd name="connsiteY2" fmla="*/ 593779 h 760728"/>
                  <a:gd name="connsiteX3" fmla="*/ 1581167 w 1657367"/>
                  <a:gd name="connsiteY3" fmla="*/ 760728 h 760728"/>
                  <a:gd name="connsiteX4" fmla="*/ 1619267 w 1657367"/>
                  <a:gd name="connsiteY4" fmla="*/ 684528 h 760728"/>
                  <a:gd name="connsiteX5" fmla="*/ 1611647 w 1657367"/>
                  <a:gd name="connsiteY5" fmla="*/ 661668 h 760728"/>
                  <a:gd name="connsiteX6" fmla="*/ 1596407 w 1657367"/>
                  <a:gd name="connsiteY6" fmla="*/ 646428 h 760728"/>
                  <a:gd name="connsiteX7" fmla="*/ 1611647 w 1657367"/>
                  <a:gd name="connsiteY7" fmla="*/ 608328 h 760728"/>
                  <a:gd name="connsiteX8" fmla="*/ 1626887 w 1657367"/>
                  <a:gd name="connsiteY8" fmla="*/ 554988 h 760728"/>
                  <a:gd name="connsiteX9" fmla="*/ 1588787 w 1657367"/>
                  <a:gd name="connsiteY9" fmla="*/ 524508 h 760728"/>
                  <a:gd name="connsiteX10" fmla="*/ 1649747 w 1657367"/>
                  <a:gd name="connsiteY10" fmla="*/ 478788 h 760728"/>
                  <a:gd name="connsiteX11" fmla="*/ 1619267 w 1657367"/>
                  <a:gd name="connsiteY11" fmla="*/ 448308 h 760728"/>
                  <a:gd name="connsiteX12" fmla="*/ 1649747 w 1657367"/>
                  <a:gd name="connsiteY12" fmla="*/ 440688 h 760728"/>
                  <a:gd name="connsiteX13" fmla="*/ 1649747 w 1657367"/>
                  <a:gd name="connsiteY13" fmla="*/ 402588 h 760728"/>
                  <a:gd name="connsiteX14" fmla="*/ 1634507 w 1657367"/>
                  <a:gd name="connsiteY14" fmla="*/ 364488 h 760728"/>
                  <a:gd name="connsiteX15" fmla="*/ 1626887 w 1657367"/>
                  <a:gd name="connsiteY15" fmla="*/ 318768 h 760728"/>
                  <a:gd name="connsiteX16" fmla="*/ 1634507 w 1657367"/>
                  <a:gd name="connsiteY16" fmla="*/ 257808 h 760728"/>
                  <a:gd name="connsiteX17" fmla="*/ 1642127 w 1657367"/>
                  <a:gd name="connsiteY17" fmla="*/ 204468 h 760728"/>
                  <a:gd name="connsiteX18" fmla="*/ 1657367 w 1657367"/>
                  <a:gd name="connsiteY18" fmla="*/ 151128 h 760728"/>
                  <a:gd name="connsiteX19" fmla="*/ 1634507 w 1657367"/>
                  <a:gd name="connsiteY19" fmla="*/ 189228 h 760728"/>
                  <a:gd name="connsiteX20" fmla="*/ 1512587 w 1657367"/>
                  <a:gd name="connsiteY20" fmla="*/ 196848 h 760728"/>
                  <a:gd name="connsiteX0" fmla="*/ 1512587 w 1657367"/>
                  <a:gd name="connsiteY0" fmla="*/ 195750 h 759630"/>
                  <a:gd name="connsiteX1" fmla="*/ 22141 w 1657367"/>
                  <a:gd name="connsiteY1" fmla="*/ 0 h 759630"/>
                  <a:gd name="connsiteX2" fmla="*/ 0 w 1657367"/>
                  <a:gd name="connsiteY2" fmla="*/ 592681 h 759630"/>
                  <a:gd name="connsiteX3" fmla="*/ 1581167 w 1657367"/>
                  <a:gd name="connsiteY3" fmla="*/ 759630 h 759630"/>
                  <a:gd name="connsiteX4" fmla="*/ 1619267 w 1657367"/>
                  <a:gd name="connsiteY4" fmla="*/ 683430 h 759630"/>
                  <a:gd name="connsiteX5" fmla="*/ 1611647 w 1657367"/>
                  <a:gd name="connsiteY5" fmla="*/ 660570 h 759630"/>
                  <a:gd name="connsiteX6" fmla="*/ 1596407 w 1657367"/>
                  <a:gd name="connsiteY6" fmla="*/ 645330 h 759630"/>
                  <a:gd name="connsiteX7" fmla="*/ 1611647 w 1657367"/>
                  <a:gd name="connsiteY7" fmla="*/ 607230 h 759630"/>
                  <a:gd name="connsiteX8" fmla="*/ 1626887 w 1657367"/>
                  <a:gd name="connsiteY8" fmla="*/ 553890 h 759630"/>
                  <a:gd name="connsiteX9" fmla="*/ 1588787 w 1657367"/>
                  <a:gd name="connsiteY9" fmla="*/ 523410 h 759630"/>
                  <a:gd name="connsiteX10" fmla="*/ 1649747 w 1657367"/>
                  <a:gd name="connsiteY10" fmla="*/ 477690 h 759630"/>
                  <a:gd name="connsiteX11" fmla="*/ 1619267 w 1657367"/>
                  <a:gd name="connsiteY11" fmla="*/ 447210 h 759630"/>
                  <a:gd name="connsiteX12" fmla="*/ 1649747 w 1657367"/>
                  <a:gd name="connsiteY12" fmla="*/ 439590 h 759630"/>
                  <a:gd name="connsiteX13" fmla="*/ 1649747 w 1657367"/>
                  <a:gd name="connsiteY13" fmla="*/ 401490 h 759630"/>
                  <a:gd name="connsiteX14" fmla="*/ 1634507 w 1657367"/>
                  <a:gd name="connsiteY14" fmla="*/ 363390 h 759630"/>
                  <a:gd name="connsiteX15" fmla="*/ 1626887 w 1657367"/>
                  <a:gd name="connsiteY15" fmla="*/ 317670 h 759630"/>
                  <a:gd name="connsiteX16" fmla="*/ 1634507 w 1657367"/>
                  <a:gd name="connsiteY16" fmla="*/ 256710 h 759630"/>
                  <a:gd name="connsiteX17" fmla="*/ 1642127 w 1657367"/>
                  <a:gd name="connsiteY17" fmla="*/ 203370 h 759630"/>
                  <a:gd name="connsiteX18" fmla="*/ 1657367 w 1657367"/>
                  <a:gd name="connsiteY18" fmla="*/ 150030 h 759630"/>
                  <a:gd name="connsiteX19" fmla="*/ 1634507 w 1657367"/>
                  <a:gd name="connsiteY19" fmla="*/ 188130 h 759630"/>
                  <a:gd name="connsiteX20" fmla="*/ 1512587 w 1657367"/>
                  <a:gd name="connsiteY20" fmla="*/ 195750 h 759630"/>
                  <a:gd name="connsiteX0" fmla="*/ 1512587 w 1657367"/>
                  <a:gd name="connsiteY0" fmla="*/ 132639 h 696519"/>
                  <a:gd name="connsiteX1" fmla="*/ 42727 w 1657367"/>
                  <a:gd name="connsiteY1" fmla="*/ 0 h 696519"/>
                  <a:gd name="connsiteX2" fmla="*/ 0 w 1657367"/>
                  <a:gd name="connsiteY2" fmla="*/ 529570 h 696519"/>
                  <a:gd name="connsiteX3" fmla="*/ 1581167 w 1657367"/>
                  <a:gd name="connsiteY3" fmla="*/ 696519 h 696519"/>
                  <a:gd name="connsiteX4" fmla="*/ 1619267 w 1657367"/>
                  <a:gd name="connsiteY4" fmla="*/ 620319 h 696519"/>
                  <a:gd name="connsiteX5" fmla="*/ 1611647 w 1657367"/>
                  <a:gd name="connsiteY5" fmla="*/ 597459 h 696519"/>
                  <a:gd name="connsiteX6" fmla="*/ 1596407 w 1657367"/>
                  <a:gd name="connsiteY6" fmla="*/ 582219 h 696519"/>
                  <a:gd name="connsiteX7" fmla="*/ 1611647 w 1657367"/>
                  <a:gd name="connsiteY7" fmla="*/ 544119 h 696519"/>
                  <a:gd name="connsiteX8" fmla="*/ 1626887 w 1657367"/>
                  <a:gd name="connsiteY8" fmla="*/ 490779 h 696519"/>
                  <a:gd name="connsiteX9" fmla="*/ 1588787 w 1657367"/>
                  <a:gd name="connsiteY9" fmla="*/ 460299 h 696519"/>
                  <a:gd name="connsiteX10" fmla="*/ 1649747 w 1657367"/>
                  <a:gd name="connsiteY10" fmla="*/ 414579 h 696519"/>
                  <a:gd name="connsiteX11" fmla="*/ 1619267 w 1657367"/>
                  <a:gd name="connsiteY11" fmla="*/ 384099 h 696519"/>
                  <a:gd name="connsiteX12" fmla="*/ 1649747 w 1657367"/>
                  <a:gd name="connsiteY12" fmla="*/ 376479 h 696519"/>
                  <a:gd name="connsiteX13" fmla="*/ 1649747 w 1657367"/>
                  <a:gd name="connsiteY13" fmla="*/ 338379 h 696519"/>
                  <a:gd name="connsiteX14" fmla="*/ 1634507 w 1657367"/>
                  <a:gd name="connsiteY14" fmla="*/ 300279 h 696519"/>
                  <a:gd name="connsiteX15" fmla="*/ 1626887 w 1657367"/>
                  <a:gd name="connsiteY15" fmla="*/ 254559 h 696519"/>
                  <a:gd name="connsiteX16" fmla="*/ 1634507 w 1657367"/>
                  <a:gd name="connsiteY16" fmla="*/ 193599 h 696519"/>
                  <a:gd name="connsiteX17" fmla="*/ 1642127 w 1657367"/>
                  <a:gd name="connsiteY17" fmla="*/ 140259 h 696519"/>
                  <a:gd name="connsiteX18" fmla="*/ 1657367 w 1657367"/>
                  <a:gd name="connsiteY18" fmla="*/ 86919 h 696519"/>
                  <a:gd name="connsiteX19" fmla="*/ 1634507 w 1657367"/>
                  <a:gd name="connsiteY19" fmla="*/ 125019 h 696519"/>
                  <a:gd name="connsiteX20" fmla="*/ 1512587 w 1657367"/>
                  <a:gd name="connsiteY20" fmla="*/ 132639 h 696519"/>
                  <a:gd name="connsiteX0" fmla="*/ 1512587 w 1657367"/>
                  <a:gd name="connsiteY0" fmla="*/ 154971 h 718851"/>
                  <a:gd name="connsiteX1" fmla="*/ 23613 w 1657367"/>
                  <a:gd name="connsiteY1" fmla="*/ 0 h 718851"/>
                  <a:gd name="connsiteX2" fmla="*/ 0 w 1657367"/>
                  <a:gd name="connsiteY2" fmla="*/ 551902 h 718851"/>
                  <a:gd name="connsiteX3" fmla="*/ 1581167 w 1657367"/>
                  <a:gd name="connsiteY3" fmla="*/ 718851 h 718851"/>
                  <a:gd name="connsiteX4" fmla="*/ 1619267 w 1657367"/>
                  <a:gd name="connsiteY4" fmla="*/ 642651 h 718851"/>
                  <a:gd name="connsiteX5" fmla="*/ 1611647 w 1657367"/>
                  <a:gd name="connsiteY5" fmla="*/ 619791 h 718851"/>
                  <a:gd name="connsiteX6" fmla="*/ 1596407 w 1657367"/>
                  <a:gd name="connsiteY6" fmla="*/ 604551 h 718851"/>
                  <a:gd name="connsiteX7" fmla="*/ 1611647 w 1657367"/>
                  <a:gd name="connsiteY7" fmla="*/ 566451 h 718851"/>
                  <a:gd name="connsiteX8" fmla="*/ 1626887 w 1657367"/>
                  <a:gd name="connsiteY8" fmla="*/ 513111 h 718851"/>
                  <a:gd name="connsiteX9" fmla="*/ 1588787 w 1657367"/>
                  <a:gd name="connsiteY9" fmla="*/ 482631 h 718851"/>
                  <a:gd name="connsiteX10" fmla="*/ 1649747 w 1657367"/>
                  <a:gd name="connsiteY10" fmla="*/ 436911 h 718851"/>
                  <a:gd name="connsiteX11" fmla="*/ 1619267 w 1657367"/>
                  <a:gd name="connsiteY11" fmla="*/ 406431 h 718851"/>
                  <a:gd name="connsiteX12" fmla="*/ 1649747 w 1657367"/>
                  <a:gd name="connsiteY12" fmla="*/ 398811 h 718851"/>
                  <a:gd name="connsiteX13" fmla="*/ 1649747 w 1657367"/>
                  <a:gd name="connsiteY13" fmla="*/ 360711 h 718851"/>
                  <a:gd name="connsiteX14" fmla="*/ 1634507 w 1657367"/>
                  <a:gd name="connsiteY14" fmla="*/ 322611 h 718851"/>
                  <a:gd name="connsiteX15" fmla="*/ 1626887 w 1657367"/>
                  <a:gd name="connsiteY15" fmla="*/ 276891 h 718851"/>
                  <a:gd name="connsiteX16" fmla="*/ 1634507 w 1657367"/>
                  <a:gd name="connsiteY16" fmla="*/ 215931 h 718851"/>
                  <a:gd name="connsiteX17" fmla="*/ 1642127 w 1657367"/>
                  <a:gd name="connsiteY17" fmla="*/ 162591 h 718851"/>
                  <a:gd name="connsiteX18" fmla="*/ 1657367 w 1657367"/>
                  <a:gd name="connsiteY18" fmla="*/ 109251 h 718851"/>
                  <a:gd name="connsiteX19" fmla="*/ 1634507 w 1657367"/>
                  <a:gd name="connsiteY19" fmla="*/ 147351 h 718851"/>
                  <a:gd name="connsiteX20" fmla="*/ 1512587 w 1657367"/>
                  <a:gd name="connsiteY20" fmla="*/ 154971 h 718851"/>
                  <a:gd name="connsiteX0" fmla="*/ 1542590 w 1687370"/>
                  <a:gd name="connsiteY0" fmla="*/ 154971 h 718851"/>
                  <a:gd name="connsiteX1" fmla="*/ 53616 w 1687370"/>
                  <a:gd name="connsiteY1" fmla="*/ 0 h 718851"/>
                  <a:gd name="connsiteX2" fmla="*/ 0 w 1687370"/>
                  <a:gd name="connsiteY2" fmla="*/ 597575 h 718851"/>
                  <a:gd name="connsiteX3" fmla="*/ 1611170 w 1687370"/>
                  <a:gd name="connsiteY3" fmla="*/ 718851 h 718851"/>
                  <a:gd name="connsiteX4" fmla="*/ 1649270 w 1687370"/>
                  <a:gd name="connsiteY4" fmla="*/ 642651 h 718851"/>
                  <a:gd name="connsiteX5" fmla="*/ 1641650 w 1687370"/>
                  <a:gd name="connsiteY5" fmla="*/ 619791 h 718851"/>
                  <a:gd name="connsiteX6" fmla="*/ 1626410 w 1687370"/>
                  <a:gd name="connsiteY6" fmla="*/ 604551 h 718851"/>
                  <a:gd name="connsiteX7" fmla="*/ 1641650 w 1687370"/>
                  <a:gd name="connsiteY7" fmla="*/ 566451 h 718851"/>
                  <a:gd name="connsiteX8" fmla="*/ 1656890 w 1687370"/>
                  <a:gd name="connsiteY8" fmla="*/ 513111 h 718851"/>
                  <a:gd name="connsiteX9" fmla="*/ 1618790 w 1687370"/>
                  <a:gd name="connsiteY9" fmla="*/ 482631 h 718851"/>
                  <a:gd name="connsiteX10" fmla="*/ 1679750 w 1687370"/>
                  <a:gd name="connsiteY10" fmla="*/ 436911 h 718851"/>
                  <a:gd name="connsiteX11" fmla="*/ 1649270 w 1687370"/>
                  <a:gd name="connsiteY11" fmla="*/ 406431 h 718851"/>
                  <a:gd name="connsiteX12" fmla="*/ 1679750 w 1687370"/>
                  <a:gd name="connsiteY12" fmla="*/ 398811 h 718851"/>
                  <a:gd name="connsiteX13" fmla="*/ 1679750 w 1687370"/>
                  <a:gd name="connsiteY13" fmla="*/ 360711 h 718851"/>
                  <a:gd name="connsiteX14" fmla="*/ 1664510 w 1687370"/>
                  <a:gd name="connsiteY14" fmla="*/ 322611 h 718851"/>
                  <a:gd name="connsiteX15" fmla="*/ 1656890 w 1687370"/>
                  <a:gd name="connsiteY15" fmla="*/ 276891 h 718851"/>
                  <a:gd name="connsiteX16" fmla="*/ 1664510 w 1687370"/>
                  <a:gd name="connsiteY16" fmla="*/ 215931 h 718851"/>
                  <a:gd name="connsiteX17" fmla="*/ 1672130 w 1687370"/>
                  <a:gd name="connsiteY17" fmla="*/ 162591 h 718851"/>
                  <a:gd name="connsiteX18" fmla="*/ 1687370 w 1687370"/>
                  <a:gd name="connsiteY18" fmla="*/ 109251 h 718851"/>
                  <a:gd name="connsiteX19" fmla="*/ 1664510 w 1687370"/>
                  <a:gd name="connsiteY19" fmla="*/ 147351 h 718851"/>
                  <a:gd name="connsiteX20" fmla="*/ 1542590 w 1687370"/>
                  <a:gd name="connsiteY20" fmla="*/ 154971 h 718851"/>
                  <a:gd name="connsiteX0" fmla="*/ 1542590 w 1687370"/>
                  <a:gd name="connsiteY0" fmla="*/ 108347 h 672227"/>
                  <a:gd name="connsiteX1" fmla="*/ 36979 w 1687370"/>
                  <a:gd name="connsiteY1" fmla="*/ 0 h 672227"/>
                  <a:gd name="connsiteX2" fmla="*/ 0 w 1687370"/>
                  <a:gd name="connsiteY2" fmla="*/ 550951 h 672227"/>
                  <a:gd name="connsiteX3" fmla="*/ 1611170 w 1687370"/>
                  <a:gd name="connsiteY3" fmla="*/ 672227 h 672227"/>
                  <a:gd name="connsiteX4" fmla="*/ 1649270 w 1687370"/>
                  <a:gd name="connsiteY4" fmla="*/ 596027 h 672227"/>
                  <a:gd name="connsiteX5" fmla="*/ 1641650 w 1687370"/>
                  <a:gd name="connsiteY5" fmla="*/ 573167 h 672227"/>
                  <a:gd name="connsiteX6" fmla="*/ 1626410 w 1687370"/>
                  <a:gd name="connsiteY6" fmla="*/ 557927 h 672227"/>
                  <a:gd name="connsiteX7" fmla="*/ 1641650 w 1687370"/>
                  <a:gd name="connsiteY7" fmla="*/ 519827 h 672227"/>
                  <a:gd name="connsiteX8" fmla="*/ 1656890 w 1687370"/>
                  <a:gd name="connsiteY8" fmla="*/ 466487 h 672227"/>
                  <a:gd name="connsiteX9" fmla="*/ 1618790 w 1687370"/>
                  <a:gd name="connsiteY9" fmla="*/ 436007 h 672227"/>
                  <a:gd name="connsiteX10" fmla="*/ 1679750 w 1687370"/>
                  <a:gd name="connsiteY10" fmla="*/ 390287 h 672227"/>
                  <a:gd name="connsiteX11" fmla="*/ 1649270 w 1687370"/>
                  <a:gd name="connsiteY11" fmla="*/ 359807 h 672227"/>
                  <a:gd name="connsiteX12" fmla="*/ 1679750 w 1687370"/>
                  <a:gd name="connsiteY12" fmla="*/ 352187 h 672227"/>
                  <a:gd name="connsiteX13" fmla="*/ 1679750 w 1687370"/>
                  <a:gd name="connsiteY13" fmla="*/ 314087 h 672227"/>
                  <a:gd name="connsiteX14" fmla="*/ 1664510 w 1687370"/>
                  <a:gd name="connsiteY14" fmla="*/ 275987 h 672227"/>
                  <a:gd name="connsiteX15" fmla="*/ 1656890 w 1687370"/>
                  <a:gd name="connsiteY15" fmla="*/ 230267 h 672227"/>
                  <a:gd name="connsiteX16" fmla="*/ 1664510 w 1687370"/>
                  <a:gd name="connsiteY16" fmla="*/ 169307 h 672227"/>
                  <a:gd name="connsiteX17" fmla="*/ 1672130 w 1687370"/>
                  <a:gd name="connsiteY17" fmla="*/ 115967 h 672227"/>
                  <a:gd name="connsiteX18" fmla="*/ 1687370 w 1687370"/>
                  <a:gd name="connsiteY18" fmla="*/ 62627 h 672227"/>
                  <a:gd name="connsiteX19" fmla="*/ 1664510 w 1687370"/>
                  <a:gd name="connsiteY19" fmla="*/ 100727 h 672227"/>
                  <a:gd name="connsiteX20" fmla="*/ 1542590 w 1687370"/>
                  <a:gd name="connsiteY20" fmla="*/ 108347 h 672227"/>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370" h="689218">
                    <a:moveTo>
                      <a:pt x="1542590" y="125338"/>
                    </a:moveTo>
                    <a:lnTo>
                      <a:pt x="38147" y="0"/>
                    </a:lnTo>
                    <a:cubicBezTo>
                      <a:pt x="23360" y="185518"/>
                      <a:pt x="1188" y="384872"/>
                      <a:pt x="0" y="567942"/>
                    </a:cubicBezTo>
                    <a:lnTo>
                      <a:pt x="1611170" y="689218"/>
                    </a:lnTo>
                    <a:lnTo>
                      <a:pt x="1649270" y="613018"/>
                    </a:lnTo>
                    <a:lnTo>
                      <a:pt x="1641650" y="590158"/>
                    </a:lnTo>
                    <a:lnTo>
                      <a:pt x="1626410" y="574918"/>
                    </a:lnTo>
                    <a:lnTo>
                      <a:pt x="1641650" y="536818"/>
                    </a:lnTo>
                    <a:lnTo>
                      <a:pt x="1656890" y="483478"/>
                    </a:lnTo>
                    <a:lnTo>
                      <a:pt x="1618790" y="452998"/>
                    </a:lnTo>
                    <a:lnTo>
                      <a:pt x="1679750" y="407278"/>
                    </a:lnTo>
                    <a:lnTo>
                      <a:pt x="1649270" y="376798"/>
                    </a:lnTo>
                    <a:lnTo>
                      <a:pt x="1679750" y="369178"/>
                    </a:lnTo>
                    <a:lnTo>
                      <a:pt x="1679750" y="331078"/>
                    </a:lnTo>
                    <a:lnTo>
                      <a:pt x="1664510" y="292978"/>
                    </a:lnTo>
                    <a:lnTo>
                      <a:pt x="1656890" y="247258"/>
                    </a:lnTo>
                    <a:lnTo>
                      <a:pt x="1664510" y="186298"/>
                    </a:lnTo>
                    <a:lnTo>
                      <a:pt x="1672130" y="132958"/>
                    </a:lnTo>
                    <a:lnTo>
                      <a:pt x="1687370" y="79618"/>
                    </a:lnTo>
                    <a:cubicBezTo>
                      <a:pt x="1662986" y="112130"/>
                      <a:pt x="1664510" y="97398"/>
                      <a:pt x="1664510" y="117718"/>
                    </a:cubicBezTo>
                    <a:lnTo>
                      <a:pt x="1542590" y="125338"/>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defRPr/>
                </a:pPr>
                <a:r>
                  <a:rPr lang="en-US" kern="0" dirty="0" smtClean="0">
                    <a:solidFill>
                      <a:prstClr val="white"/>
                    </a:solidFill>
                    <a:latin typeface="Arial" charset="0"/>
                    <a:cs typeface="Arial" charset="0"/>
                  </a:rPr>
                  <a:t> </a:t>
                </a:r>
                <a:endParaRPr lang="ar-EG" kern="0" dirty="0">
                  <a:solidFill>
                    <a:prstClr val="white"/>
                  </a:solidFill>
                  <a:latin typeface="Arial" charset="0"/>
                </a:endParaRPr>
              </a:p>
            </p:txBody>
          </p:sp>
          <p:cxnSp>
            <p:nvCxnSpPr>
              <p:cNvPr id="16" name="Straight Connector 15"/>
              <p:cNvCxnSpPr/>
              <p:nvPr/>
            </p:nvCxnSpPr>
            <p:spPr>
              <a:xfrm rot="16020000" flipH="1">
                <a:off x="3264461" y="792104"/>
                <a:ext cx="18968" cy="4536734"/>
              </a:xfrm>
              <a:prstGeom prst="line">
                <a:avLst/>
              </a:prstGeom>
              <a:noFill/>
              <a:ln w="381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ysDot"/>
              </a:ln>
              <a:effectLst>
                <a:outerShdw blurRad="50800" dist="38100" algn="l" rotWithShape="0">
                  <a:prstClr val="black">
                    <a:alpha val="40000"/>
                  </a:prstClr>
                </a:outerShdw>
              </a:effectLst>
            </p:spPr>
          </p:cxnSp>
        </p:grpSp>
        <p:sp>
          <p:nvSpPr>
            <p:cNvPr id="14" name="Rectangle 13"/>
            <p:cNvSpPr/>
            <p:nvPr/>
          </p:nvSpPr>
          <p:spPr>
            <a:xfrm rot="21540000">
              <a:off x="1311111" y="890369"/>
              <a:ext cx="7195422" cy="76878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60000" lvl="1" indent="-360000" algn="just" rtl="0" fontAlgn="base">
                <a:lnSpc>
                  <a:spcPct val="140000"/>
                </a:lnSpc>
                <a:spcBef>
                  <a:spcPts val="1000"/>
                </a:spcBef>
                <a:spcAft>
                  <a:spcPct val="0"/>
                </a:spcAft>
                <a:buClr>
                  <a:sysClr val="windowText" lastClr="000000"/>
                </a:buClr>
                <a:buFontTx/>
                <a:buBlip>
                  <a:blip r:embed="rId4"/>
                </a:buBlip>
                <a:defRPr/>
              </a:pPr>
              <a:endParaRPr lang="en-US" altLang="zh-CN" sz="2300" b="1" kern="0" dirty="0">
                <a:solidFill>
                  <a:sysClr val="windowText" lastClr="000000"/>
                </a:solidFill>
                <a:latin typeface="Comic Sans MS" pitchFamily="66" charset="0"/>
              </a:endParaRPr>
            </a:p>
          </p:txBody>
        </p:sp>
      </p:grpSp>
      <p:sp>
        <p:nvSpPr>
          <p:cNvPr id="2" name="TextBox 1"/>
          <p:cNvSpPr txBox="1"/>
          <p:nvPr/>
        </p:nvSpPr>
        <p:spPr>
          <a:xfrm>
            <a:off x="1255259" y="2993848"/>
            <a:ext cx="7355342" cy="3046988"/>
          </a:xfrm>
          <a:prstGeom prst="rect">
            <a:avLst/>
          </a:prstGeom>
          <a:noFill/>
        </p:spPr>
        <p:txBody>
          <a:bodyPr wrap="square" rtlCol="1">
            <a:spAutoFit/>
          </a:bodyPr>
          <a:lstStyle/>
          <a:p>
            <a:pPr algn="just"/>
            <a:r>
              <a:rPr lang="en-US" sz="3200" b="1" dirty="0" smtClean="0">
                <a:solidFill>
                  <a:schemeClr val="bg1"/>
                </a:solidFill>
                <a:latin typeface="Comic Sans MS" pitchFamily="66" charset="0"/>
              </a:rPr>
              <a:t>The term communication is </a:t>
            </a:r>
            <a:r>
              <a:rPr lang="en-US" sz="3200" b="1" dirty="0" smtClean="0">
                <a:solidFill>
                  <a:schemeClr val="bg1"/>
                </a:solidFill>
                <a:latin typeface="Comic Sans MS" pitchFamily="66" charset="0"/>
              </a:rPr>
              <a:t>derived </a:t>
            </a:r>
            <a:r>
              <a:rPr lang="en-US" sz="3200" b="1" dirty="0" smtClean="0">
                <a:solidFill>
                  <a:schemeClr val="bg1"/>
                </a:solidFill>
                <a:latin typeface="Comic Sans MS" pitchFamily="66" charset="0"/>
              </a:rPr>
              <a:t>from the </a:t>
            </a:r>
            <a:r>
              <a:rPr lang="en-US" sz="3200" b="1" u="sng" dirty="0" smtClean="0">
                <a:solidFill>
                  <a:schemeClr val="bg1"/>
                </a:solidFill>
                <a:latin typeface="Comic Sans MS" pitchFamily="66" charset="0"/>
              </a:rPr>
              <a:t>latien word “Communis ” </a:t>
            </a:r>
            <a:r>
              <a:rPr lang="en-US" sz="3200" b="1" dirty="0" smtClean="0">
                <a:solidFill>
                  <a:schemeClr val="bg1"/>
                </a:solidFill>
                <a:latin typeface="Comic Sans MS" pitchFamily="66" charset="0"/>
              </a:rPr>
              <a:t>which </a:t>
            </a:r>
            <a:r>
              <a:rPr lang="en-US" sz="3200" b="1" u="sng" dirty="0" smtClean="0">
                <a:solidFill>
                  <a:schemeClr val="bg1"/>
                </a:solidFill>
                <a:latin typeface="Comic Sans MS" pitchFamily="66" charset="0"/>
              </a:rPr>
              <a:t>means common </a:t>
            </a:r>
            <a:r>
              <a:rPr lang="en-US" sz="3200" b="1" dirty="0" smtClean="0">
                <a:solidFill>
                  <a:schemeClr val="bg1"/>
                </a:solidFill>
                <a:latin typeface="Comic Sans MS" pitchFamily="66" charset="0"/>
              </a:rPr>
              <a:t>and thus if person communicates , he has established a common ground of understanding.</a:t>
            </a:r>
            <a:endParaRPr lang="ar-EG" sz="3200" b="1" dirty="0">
              <a:solidFill>
                <a:schemeClr val="bg1"/>
              </a:solidFill>
              <a:latin typeface="Comic Sans MS" pitchFamily="66" charset="0"/>
            </a:endParaRPr>
          </a:p>
        </p:txBody>
      </p:sp>
      <p:sp>
        <p:nvSpPr>
          <p:cNvPr id="3" name="TextBox 2"/>
          <p:cNvSpPr txBox="1"/>
          <p:nvPr/>
        </p:nvSpPr>
        <p:spPr>
          <a:xfrm>
            <a:off x="1389310" y="716249"/>
            <a:ext cx="546869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4000" b="1" dirty="0" smtClean="0">
                <a:solidFill>
                  <a:schemeClr val="bg1"/>
                </a:solidFill>
                <a:latin typeface="Comic Sans MS" pitchFamily="66" charset="0"/>
              </a:rPr>
              <a:t>Conti…Introduction</a:t>
            </a:r>
            <a:endParaRPr lang="en-US" sz="4000" b="1" dirty="0">
              <a:solidFill>
                <a:schemeClr val="bg1"/>
              </a:solidFill>
              <a:latin typeface="Comic Sans MS" pitchFamily="66" charset="0"/>
            </a:endParaRPr>
          </a:p>
        </p:txBody>
      </p:sp>
    </p:spTree>
    <p:extLst>
      <p:ext uri="{BB962C8B-B14F-4D97-AF65-F5344CB8AC3E}">
        <p14:creationId xmlns:p14="http://schemas.microsoft.com/office/powerpoint/2010/main" val="1062709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838200" y="399693"/>
            <a:ext cx="7741398"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Interpersonal relationship (IPR)</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sp>
        <p:nvSpPr>
          <p:cNvPr id="3" name="Rectangle 2"/>
          <p:cNvSpPr/>
          <p:nvPr/>
        </p:nvSpPr>
        <p:spPr>
          <a:xfrm>
            <a:off x="335802" y="2581898"/>
            <a:ext cx="8243796" cy="615874"/>
          </a:xfrm>
          <a:prstGeom prst="rect">
            <a:avLst/>
          </a:prstGeom>
        </p:spPr>
        <p:txBody>
          <a:bodyPr wrap="square">
            <a:spAutoFit/>
          </a:bodyPr>
          <a:lstStyle/>
          <a:p>
            <a:pPr fontAlgn="base">
              <a:lnSpc>
                <a:spcPct val="150000"/>
              </a:lnSpc>
              <a:spcBef>
                <a:spcPct val="0"/>
              </a:spcBef>
              <a:spcAft>
                <a:spcPct val="0"/>
              </a:spcAft>
              <a:buClr>
                <a:srgbClr val="EA157A"/>
              </a:buClr>
            </a:pPr>
            <a:r>
              <a:rPr lang="en-US" sz="2550" b="1" dirty="0" smtClean="0">
                <a:solidFill>
                  <a:prstClr val="black"/>
                </a:solidFill>
                <a:latin typeface="Comic Sans MS" pitchFamily="66" charset="0"/>
                <a:cs typeface="Arial" charset="0"/>
              </a:rPr>
              <a:t> </a:t>
            </a:r>
          </a:p>
        </p:txBody>
      </p:sp>
      <p:pic>
        <p:nvPicPr>
          <p:cNvPr id="2050"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74139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4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Definition of IPR</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215446" y="1676400"/>
            <a:ext cx="10403513" cy="4291758"/>
            <a:chOff x="428596" y="1965562"/>
            <a:chExt cx="3744769" cy="3392264"/>
          </a:xfrm>
        </p:grpSpPr>
        <p:sp>
          <p:nvSpPr>
            <p:cNvPr id="8" name="Round Diagonal Corner Rectangle 7"/>
            <p:cNvSpPr/>
            <p:nvPr/>
          </p:nvSpPr>
          <p:spPr>
            <a:xfrm>
              <a:off x="428596" y="1965562"/>
              <a:ext cx="3131569"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35802" y="2002003"/>
            <a:ext cx="8243796" cy="2677656"/>
          </a:xfrm>
          <a:prstGeom prst="rect">
            <a:avLst/>
          </a:prstGeom>
        </p:spPr>
        <p:txBody>
          <a:bodyPr wrap="square">
            <a:spAutoFit/>
          </a:bodyPr>
          <a:lstStyle/>
          <a:p>
            <a:pPr marL="355600" indent="-355600" algn="just" fontAlgn="base">
              <a:lnSpc>
                <a:spcPct val="150000"/>
              </a:lnSpc>
              <a:spcBef>
                <a:spcPct val="0"/>
              </a:spcBef>
              <a:spcAft>
                <a:spcPct val="0"/>
              </a:spcAft>
              <a:buClr>
                <a:srgbClr val="EA157A"/>
              </a:buClr>
              <a:buFont typeface="Wingdings" pitchFamily="2" charset="2"/>
              <a:buChar char="§"/>
            </a:pPr>
            <a:r>
              <a:rPr lang="en-US" sz="2800" dirty="0">
                <a:solidFill>
                  <a:schemeClr val="bg1"/>
                </a:solidFill>
                <a:latin typeface="Comic Sans MS" pitchFamily="66" charset="0"/>
                <a:cs typeface="+mj-cs"/>
              </a:rPr>
              <a:t>An </a:t>
            </a:r>
            <a:r>
              <a:rPr lang="en-US" sz="2800" b="1" dirty="0">
                <a:solidFill>
                  <a:schemeClr val="bg1"/>
                </a:solidFill>
                <a:latin typeface="Comic Sans MS" pitchFamily="66" charset="0"/>
                <a:cs typeface="+mj-cs"/>
              </a:rPr>
              <a:t>interpersonal </a:t>
            </a:r>
            <a:r>
              <a:rPr lang="en-US" sz="2800" b="1" dirty="0" smtClean="0">
                <a:solidFill>
                  <a:schemeClr val="bg1"/>
                </a:solidFill>
                <a:latin typeface="Comic Sans MS" pitchFamily="66" charset="0"/>
                <a:cs typeface="+mj-cs"/>
              </a:rPr>
              <a:t>relationship (IPR)</a:t>
            </a:r>
            <a:r>
              <a:rPr lang="en-US" sz="2800" dirty="0" smtClean="0">
                <a:solidFill>
                  <a:schemeClr val="bg1"/>
                </a:solidFill>
                <a:latin typeface="Comic Sans MS" pitchFamily="66" charset="0"/>
                <a:cs typeface="+mj-cs"/>
              </a:rPr>
              <a:t> </a:t>
            </a:r>
            <a:r>
              <a:rPr lang="en-US" sz="2800" dirty="0">
                <a:solidFill>
                  <a:schemeClr val="bg1"/>
                </a:solidFill>
                <a:latin typeface="Comic Sans MS" pitchFamily="66" charset="0"/>
                <a:cs typeface="+mj-cs"/>
              </a:rPr>
              <a:t>is a strong, deep, or close association </a:t>
            </a:r>
            <a:r>
              <a:rPr lang="en-US" sz="2800" dirty="0" smtClean="0">
                <a:solidFill>
                  <a:schemeClr val="bg1"/>
                </a:solidFill>
                <a:latin typeface="Comic Sans MS" pitchFamily="66" charset="0"/>
                <a:cs typeface="+mj-cs"/>
              </a:rPr>
              <a:t>between </a:t>
            </a:r>
            <a:r>
              <a:rPr lang="en-US" sz="2800" dirty="0">
                <a:solidFill>
                  <a:schemeClr val="bg1"/>
                </a:solidFill>
                <a:latin typeface="Comic Sans MS" pitchFamily="66" charset="0"/>
                <a:cs typeface="+mj-cs"/>
              </a:rPr>
              <a:t>two or more people that may range in duration from brief to </a:t>
            </a:r>
            <a:r>
              <a:rPr lang="en-US" sz="2800" dirty="0" smtClean="0">
                <a:solidFill>
                  <a:schemeClr val="bg1"/>
                </a:solidFill>
                <a:latin typeface="Comic Sans MS" pitchFamily="66" charset="0"/>
                <a:cs typeface="+mj-cs"/>
              </a:rPr>
              <a:t>enduring.</a:t>
            </a:r>
            <a:endParaRPr lang="en-US" sz="2800" b="1" dirty="0" smtClean="0">
              <a:solidFill>
                <a:schemeClr val="bg1"/>
              </a:solidFill>
              <a:latin typeface="Comic Sans MS" pitchFamily="66" charset="0"/>
              <a:cs typeface="+mj-cs"/>
            </a:endParaRPr>
          </a:p>
        </p:txBody>
      </p:sp>
    </p:spTree>
    <p:extLst>
      <p:ext uri="{BB962C8B-B14F-4D97-AF65-F5344CB8AC3E}">
        <p14:creationId xmlns:p14="http://schemas.microsoft.com/office/powerpoint/2010/main" val="1801944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 Conti…Interpersonal relationship</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77243" y="1905000"/>
            <a:ext cx="8699954" cy="4662698"/>
            <a:chOff x="428596" y="1965562"/>
            <a:chExt cx="3131569" cy="3392264"/>
          </a:xfrm>
        </p:grpSpPr>
        <p:sp>
          <p:nvSpPr>
            <p:cNvPr id="8" name="Round Diagonal Corner Rectangle 7"/>
            <p:cNvSpPr/>
            <p:nvPr/>
          </p:nvSpPr>
          <p:spPr>
            <a:xfrm>
              <a:off x="428596" y="1965562"/>
              <a:ext cx="3131569"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0542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184966" y="2590800"/>
            <a:ext cx="8243796" cy="2831865"/>
          </a:xfrm>
          <a:prstGeom prst="rect">
            <a:avLst/>
          </a:prstGeom>
        </p:spPr>
        <p:txBody>
          <a:bodyPr wrap="square">
            <a:spAutoFit/>
          </a:bodyPr>
          <a:lstStyle/>
          <a:p>
            <a:pPr marL="355600" indent="-355600" algn="just" fontAlgn="base">
              <a:lnSpc>
                <a:spcPct val="150000"/>
              </a:lnSpc>
              <a:spcBef>
                <a:spcPct val="0"/>
              </a:spcBef>
              <a:spcAft>
                <a:spcPct val="0"/>
              </a:spcAft>
              <a:buClr>
                <a:srgbClr val="EA157A"/>
              </a:buClr>
              <a:buFont typeface="Wingdings" pitchFamily="2" charset="2"/>
              <a:buChar char="§"/>
            </a:pPr>
            <a:r>
              <a:rPr lang="en-US" sz="2400" b="1" dirty="0">
                <a:solidFill>
                  <a:schemeClr val="bg1"/>
                </a:solidFill>
                <a:latin typeface="Comic Sans MS" pitchFamily="66" charset="0"/>
                <a:cs typeface="+mj-cs"/>
              </a:rPr>
              <a:t>The </a:t>
            </a:r>
            <a:r>
              <a:rPr lang="en-US" sz="2400" b="1" dirty="0" smtClean="0">
                <a:solidFill>
                  <a:schemeClr val="bg1"/>
                </a:solidFill>
                <a:latin typeface="Comic Sans MS" pitchFamily="66" charset="0"/>
                <a:cs typeface="+mj-cs"/>
              </a:rPr>
              <a:t>G.L  </a:t>
            </a:r>
            <a:r>
              <a:rPr lang="en-US" sz="2400" b="1" dirty="0">
                <a:solidFill>
                  <a:schemeClr val="bg1"/>
                </a:solidFill>
                <a:latin typeface="Comic Sans MS" pitchFamily="66" charset="0"/>
                <a:cs typeface="+mj-cs"/>
              </a:rPr>
              <a:t>is an important of the health care team that must work in co-operation and harmony for the care of the patient. This co-operation and harmony depends upon the IPR that is maintained among the members of the health care team. </a:t>
            </a:r>
            <a:r>
              <a:rPr lang="en-US" sz="2400" b="1" dirty="0" smtClean="0">
                <a:solidFill>
                  <a:prstClr val="black"/>
                </a:solidFill>
                <a:latin typeface="Comic Sans MS" pitchFamily="66" charset="0"/>
                <a:cs typeface="Arial" charset="0"/>
              </a:rPr>
              <a:t> </a:t>
            </a:r>
          </a:p>
        </p:txBody>
      </p:sp>
    </p:spTree>
    <p:extLst>
      <p:ext uri="{BB962C8B-B14F-4D97-AF65-F5344CB8AC3E}">
        <p14:creationId xmlns:p14="http://schemas.microsoft.com/office/powerpoint/2010/main" val="1003832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0" y="399693"/>
            <a:ext cx="9144000"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Interpersonal Response (Johari window)</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sp>
        <p:nvSpPr>
          <p:cNvPr id="3" name="Rounded Rectangle 2"/>
          <p:cNvSpPr/>
          <p:nvPr/>
        </p:nvSpPr>
        <p:spPr>
          <a:xfrm>
            <a:off x="228600" y="1676400"/>
            <a:ext cx="8610600" cy="4800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EG"/>
          </a:p>
        </p:txBody>
      </p:sp>
      <p:sp>
        <p:nvSpPr>
          <p:cNvPr id="4" name="TextBox 3"/>
          <p:cNvSpPr txBox="1"/>
          <p:nvPr/>
        </p:nvSpPr>
        <p:spPr>
          <a:xfrm>
            <a:off x="571500" y="2554152"/>
            <a:ext cx="7772400" cy="3907608"/>
          </a:xfrm>
          <a:prstGeom prst="rect">
            <a:avLst/>
          </a:prstGeom>
          <a:noFill/>
        </p:spPr>
        <p:txBody>
          <a:bodyPr wrap="square" rtlCol="1">
            <a:spAutoFit/>
          </a:bodyPr>
          <a:lstStyle/>
          <a:p>
            <a:pPr algn="just">
              <a:lnSpc>
                <a:spcPct val="150000"/>
              </a:lnSpc>
            </a:pPr>
            <a:r>
              <a:rPr lang="en-US" sz="2400" b="1" dirty="0" smtClean="0">
                <a:solidFill>
                  <a:schemeClr val="bg2"/>
                </a:solidFill>
                <a:latin typeface="Comic Sans MS" pitchFamily="66" charset="0"/>
              </a:rPr>
              <a:t>	Johari Window is an important tool of interpersonal effectiveness and productivity. It  provide an excellent way of understanding the relationship between various individuals. </a:t>
            </a:r>
            <a:r>
              <a:rPr lang="en-US" sz="2400" b="1" dirty="0">
                <a:solidFill>
                  <a:schemeClr val="bg2"/>
                </a:solidFill>
                <a:latin typeface="Comic Sans MS" pitchFamily="66" charset="0"/>
              </a:rPr>
              <a:t>Johari </a:t>
            </a:r>
            <a:r>
              <a:rPr lang="en-US" sz="2400" b="1" dirty="0" smtClean="0">
                <a:solidFill>
                  <a:schemeClr val="bg2"/>
                </a:solidFill>
                <a:latin typeface="Comic Sans MS" pitchFamily="66" charset="0"/>
              </a:rPr>
              <a:t>Window consists of four quadrants representing four aspects of an individual in relation to others . </a:t>
            </a:r>
            <a:endParaRPr lang="ar-EG" sz="2400" b="1" dirty="0">
              <a:solidFill>
                <a:schemeClr val="bg2"/>
              </a:solidFill>
              <a:latin typeface="Comic Sans MS" pitchFamily="66" charset="0"/>
            </a:endParaRPr>
          </a:p>
        </p:txBody>
      </p:sp>
    </p:spTree>
    <p:extLst>
      <p:ext uri="{BB962C8B-B14F-4D97-AF65-F5344CB8AC3E}">
        <p14:creationId xmlns:p14="http://schemas.microsoft.com/office/powerpoint/2010/main" val="701996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0" y="399693"/>
            <a:ext cx="9144000"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Interpersonal Response (Johari window)</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66" y="1571624"/>
            <a:ext cx="8806634" cy="5133976"/>
          </a:xfrm>
          <a:prstGeom prst="rect">
            <a:avLst/>
          </a:prstGeom>
        </p:spPr>
      </p:pic>
    </p:spTree>
    <p:extLst>
      <p:ext uri="{BB962C8B-B14F-4D97-AF65-F5344CB8AC3E}">
        <p14:creationId xmlns:p14="http://schemas.microsoft.com/office/powerpoint/2010/main" val="3518032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Stages of the IPR</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184966" y="1788769"/>
            <a:ext cx="8730434" cy="4291758"/>
            <a:chOff x="428596" y="1965562"/>
            <a:chExt cx="2988369" cy="3392264"/>
          </a:xfrm>
        </p:grpSpPr>
        <p:sp>
          <p:nvSpPr>
            <p:cNvPr id="8" name="Round Diagonal Corner Rectangle 7"/>
            <p:cNvSpPr/>
            <p:nvPr/>
          </p:nvSpPr>
          <p:spPr>
            <a:xfrm>
              <a:off x="428596" y="1965562"/>
              <a:ext cx="2947312"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29110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35802" y="2202657"/>
            <a:ext cx="8122398" cy="3624069"/>
          </a:xfrm>
          <a:prstGeom prst="rect">
            <a:avLst/>
          </a:prstGeom>
        </p:spPr>
        <p:txBody>
          <a:bodyPr wrap="square">
            <a:spAutoFit/>
          </a:bodyPr>
          <a:lstStyle/>
          <a:p>
            <a:pPr marL="355600" indent="-355600" algn="just"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Orientation Phases(introduce yourself, assess client needs and accept it and clarify any limitation in delivery system environment).</a:t>
            </a:r>
          </a:p>
          <a:p>
            <a:pPr marL="355600" indent="-355600" algn="just"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Identification phase ( to encourage the client to express his/her feeling to clarify the perception and expectation . </a:t>
            </a:r>
          </a:p>
        </p:txBody>
      </p:sp>
    </p:spTree>
    <p:extLst>
      <p:ext uri="{BB962C8B-B14F-4D97-AF65-F5344CB8AC3E}">
        <p14:creationId xmlns:p14="http://schemas.microsoft.com/office/powerpoint/2010/main" val="2945197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Conti…Stages of the IPR</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184967" y="1788769"/>
            <a:ext cx="8578034" cy="4291758"/>
            <a:chOff x="428596" y="1965562"/>
            <a:chExt cx="2786943"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2553020"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35802" y="2581898"/>
            <a:ext cx="8243796" cy="3035446"/>
          </a:xfrm>
          <a:prstGeom prst="rect">
            <a:avLst/>
          </a:prstGeom>
        </p:spPr>
        <p:txBody>
          <a:bodyPr wrap="square">
            <a:spAutoFit/>
          </a:bodyPr>
          <a:lstStyle/>
          <a:p>
            <a:pPr marL="355600" indent="-355600" algn="just"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Exploitation phase(to mutual work on the solution to problems and to change needed to improve health)</a:t>
            </a:r>
          </a:p>
          <a:p>
            <a:pPr marL="355600" indent="-355600" algn="just"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Resolution phase(to formulate new goals and act more independently  )</a:t>
            </a:r>
          </a:p>
        </p:txBody>
      </p:sp>
    </p:spTree>
    <p:extLst>
      <p:ext uri="{BB962C8B-B14F-4D97-AF65-F5344CB8AC3E}">
        <p14:creationId xmlns:p14="http://schemas.microsoft.com/office/powerpoint/2010/main" val="4179356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335802" y="399692"/>
            <a:ext cx="8882834" cy="78319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40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Problems  of IPR (As asymptoms)</a:t>
            </a:r>
            <a:endParaRPr lang="en-US" sz="40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184967" y="1447800"/>
            <a:ext cx="8730433" cy="5105399"/>
            <a:chOff x="428596" y="1965562"/>
            <a:chExt cx="3220506" cy="3392264"/>
          </a:xfrm>
        </p:grpSpPr>
        <p:sp>
          <p:nvSpPr>
            <p:cNvPr id="8" name="Round Diagonal Corner Rectangle 7"/>
            <p:cNvSpPr/>
            <p:nvPr/>
          </p:nvSpPr>
          <p:spPr>
            <a:xfrm>
              <a:off x="428596" y="1965562"/>
              <a:ext cx="3220506"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2531541"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336584" y="1581472"/>
            <a:ext cx="8427198" cy="4801314"/>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Loss motivation to work on the task</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Resistance to suggestions </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Difficult in reaching decision is a sure indication of interpersonal conflict.</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Task distortion (ex: even  decision has been made the action is undertaken )</a:t>
            </a:r>
          </a:p>
          <a:p>
            <a:pPr marL="355600" indent="-355600" fontAlgn="base">
              <a:lnSpc>
                <a:spcPct val="150000"/>
              </a:lnSpc>
              <a:spcBef>
                <a:spcPct val="0"/>
              </a:spcBef>
              <a:spcAft>
                <a:spcPct val="0"/>
              </a:spcAft>
              <a:buClr>
                <a:srgbClr val="EA157A"/>
              </a:buClr>
              <a:buFont typeface="Wingdings" pitchFamily="2" charset="2"/>
              <a:buChar char="§"/>
            </a:pPr>
            <a:r>
              <a:rPr lang="en-US" sz="2550" b="1" dirty="0" smtClean="0">
                <a:solidFill>
                  <a:prstClr val="black"/>
                </a:solidFill>
                <a:latin typeface="Comic Sans MS" pitchFamily="66" charset="0"/>
                <a:cs typeface="Arial" charset="0"/>
              </a:rPr>
              <a:t>Authority problem (ex: if one dislike the leader, so other group  member may attacked him)</a:t>
            </a:r>
          </a:p>
        </p:txBody>
      </p:sp>
    </p:spTree>
    <p:extLst>
      <p:ext uri="{BB962C8B-B14F-4D97-AF65-F5344CB8AC3E}">
        <p14:creationId xmlns:p14="http://schemas.microsoft.com/office/powerpoint/2010/main" val="4230663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335802" y="399692"/>
            <a:ext cx="8503398" cy="1191816"/>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200" b="1" dirty="0" smtClean="0">
                <a:solidFill>
                  <a:srgbClr val="000000"/>
                </a:solidFill>
                <a:latin typeface="Comic Sans MS" pitchFamily="66" charset="0"/>
              </a:rPr>
              <a:t>Characteristic </a:t>
            </a:r>
            <a:r>
              <a:rPr lang="en-US" sz="3200" b="1" dirty="0">
                <a:solidFill>
                  <a:srgbClr val="000000"/>
                </a:solidFill>
                <a:latin typeface="Comic Sans MS" pitchFamily="66" charset="0"/>
              </a:rPr>
              <a:t>of enhancing interpersonal relationship</a:t>
            </a:r>
            <a:endParaRPr lang="en-US" sz="44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sp>
        <p:nvSpPr>
          <p:cNvPr id="8" name="Round Diagonal Corner Rectangle 7"/>
          <p:cNvSpPr/>
          <p:nvPr/>
        </p:nvSpPr>
        <p:spPr>
          <a:xfrm>
            <a:off x="184966" y="1788769"/>
            <a:ext cx="8654234" cy="4291758"/>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3" name="Rectangle 2"/>
          <p:cNvSpPr/>
          <p:nvPr/>
        </p:nvSpPr>
        <p:spPr>
          <a:xfrm>
            <a:off x="335802" y="2581898"/>
            <a:ext cx="8808198" cy="3035446"/>
          </a:xfrm>
          <a:prstGeom prst="rect">
            <a:avLst/>
          </a:prstGeom>
        </p:spPr>
        <p:txBody>
          <a:bodyPr wrap="square">
            <a:spAutoFit/>
          </a:bodyPr>
          <a:lstStyle/>
          <a:p>
            <a:pPr marL="85725" indent="363538"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Rapport or relation  </a:t>
            </a:r>
            <a:r>
              <a:rPr lang="en-US" sz="2550" b="1" dirty="0" smtClean="0">
                <a:solidFill>
                  <a:prstClr val="black"/>
                </a:solidFill>
                <a:latin typeface="Comic Sans MS" pitchFamily="66" charset="0"/>
                <a:cs typeface="Arial" charset="0"/>
              </a:rPr>
              <a:t>(Based on acceptance, warmth, friendliness, common interest, trust and </a:t>
            </a:r>
          </a:p>
          <a:p>
            <a:pPr marL="85725" indent="363538" fontAlgn="base">
              <a:lnSpc>
                <a:spcPct val="150000"/>
              </a:lnSpc>
              <a:spcBef>
                <a:spcPct val="0"/>
              </a:spcBef>
              <a:spcAft>
                <a:spcPct val="0"/>
              </a:spcAft>
              <a:buClr>
                <a:srgbClr val="EA157A"/>
              </a:buClr>
            </a:pPr>
            <a:r>
              <a:rPr lang="en-US" sz="2550" b="1" dirty="0" smtClean="0">
                <a:solidFill>
                  <a:prstClr val="black"/>
                </a:solidFill>
                <a:latin typeface="Comic Sans MS" pitchFamily="66" charset="0"/>
                <a:cs typeface="Arial" charset="0"/>
              </a:rPr>
              <a:t>Non-judgmental attitude)</a:t>
            </a:r>
          </a:p>
          <a:p>
            <a:pPr marL="355600" indent="-355600"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Trust </a:t>
            </a:r>
            <a:r>
              <a:rPr lang="en-US" sz="2550" b="1" dirty="0" smtClean="0">
                <a:solidFill>
                  <a:prstClr val="black"/>
                </a:solidFill>
                <a:latin typeface="Comic Sans MS" pitchFamily="66" charset="0"/>
                <a:cs typeface="Arial" charset="0"/>
              </a:rPr>
              <a:t>(care, keeping promises, be honest ,ensure confidentiality)</a:t>
            </a:r>
          </a:p>
        </p:txBody>
      </p:sp>
    </p:spTree>
    <p:extLst>
      <p:ext uri="{BB962C8B-B14F-4D97-AF65-F5344CB8AC3E}">
        <p14:creationId xmlns:p14="http://schemas.microsoft.com/office/powerpoint/2010/main" val="723644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335802" y="399692"/>
            <a:ext cx="8503398" cy="1191816"/>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fontAlgn="base">
              <a:spcBef>
                <a:spcPct val="0"/>
              </a:spcBef>
              <a:spcAft>
                <a:spcPct val="0"/>
              </a:spcAft>
            </a:pPr>
            <a:r>
              <a:rPr lang="en-US" sz="3200" b="1" dirty="0" smtClean="0">
                <a:solidFill>
                  <a:srgbClr val="000000"/>
                </a:solidFill>
                <a:latin typeface="Comic Sans MS" pitchFamily="66" charset="0"/>
              </a:rPr>
              <a:t>Conti…Characteristic </a:t>
            </a:r>
            <a:r>
              <a:rPr lang="en-US" sz="3200" b="1" dirty="0">
                <a:solidFill>
                  <a:srgbClr val="000000"/>
                </a:solidFill>
                <a:latin typeface="Comic Sans MS" pitchFamily="66" charset="0"/>
              </a:rPr>
              <a:t>of enhancing interpersonal relationship</a:t>
            </a:r>
            <a:endParaRPr lang="en-US" sz="44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sp>
        <p:nvSpPr>
          <p:cNvPr id="8" name="Round Diagonal Corner Rectangle 7"/>
          <p:cNvSpPr/>
          <p:nvPr/>
        </p:nvSpPr>
        <p:spPr>
          <a:xfrm>
            <a:off x="184966" y="1788768"/>
            <a:ext cx="8654234" cy="4916831"/>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3" name="Rectangle 2"/>
          <p:cNvSpPr/>
          <p:nvPr/>
        </p:nvSpPr>
        <p:spPr>
          <a:xfrm>
            <a:off x="335802" y="2140837"/>
            <a:ext cx="8655798" cy="4212692"/>
          </a:xfrm>
          <a:prstGeom prst="rect">
            <a:avLst/>
          </a:prstGeom>
        </p:spPr>
        <p:txBody>
          <a:bodyPr wrap="square">
            <a:spAutoFit/>
          </a:bodyPr>
          <a:lstStyle/>
          <a:p>
            <a:pPr marL="355600" indent="-355600"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Respect</a:t>
            </a:r>
            <a:r>
              <a:rPr lang="en-US" sz="2550" b="1" dirty="0" smtClean="0">
                <a:solidFill>
                  <a:prstClr val="black"/>
                </a:solidFill>
                <a:latin typeface="Comic Sans MS" pitchFamily="66" charset="0"/>
                <a:cs typeface="Arial" charset="0"/>
              </a:rPr>
              <a:t> (Spending time with pt, privacy, taking the pt</a:t>
            </a:r>
            <a:r>
              <a:rPr lang="en-US" sz="2550" b="1" dirty="0">
                <a:solidFill>
                  <a:prstClr val="black"/>
                </a:solidFill>
                <a:latin typeface="Comic Sans MS" pitchFamily="66" charset="0"/>
                <a:cs typeface="Arial" charset="0"/>
              </a:rPr>
              <a:t> </a:t>
            </a:r>
            <a:r>
              <a:rPr lang="en-US" sz="2550" b="1" dirty="0" smtClean="0">
                <a:solidFill>
                  <a:prstClr val="black"/>
                </a:solidFill>
                <a:latin typeface="Comic Sans MS" pitchFamily="66" charset="0"/>
                <a:cs typeface="Arial" charset="0"/>
              </a:rPr>
              <a:t>ideas, preferences, planning) </a:t>
            </a:r>
          </a:p>
          <a:p>
            <a:pPr marL="355600" indent="-355600"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Genuine</a:t>
            </a:r>
            <a:r>
              <a:rPr lang="en-US" sz="2550" b="1" dirty="0" smtClean="0">
                <a:solidFill>
                  <a:prstClr val="black"/>
                </a:solidFill>
                <a:latin typeface="Comic Sans MS" pitchFamily="66" charset="0"/>
                <a:cs typeface="Arial" charset="0"/>
              </a:rPr>
              <a:t>(mean to be open ,honest and real)</a:t>
            </a:r>
          </a:p>
          <a:p>
            <a:pPr marL="355600" indent="-355600" fontAlgn="base">
              <a:lnSpc>
                <a:spcPct val="150000"/>
              </a:lnSpc>
              <a:spcBef>
                <a:spcPct val="0"/>
              </a:spcBef>
              <a:spcAft>
                <a:spcPct val="0"/>
              </a:spcAft>
              <a:buClr>
                <a:srgbClr val="EA157A"/>
              </a:buClr>
              <a:buFont typeface="Wingdings" pitchFamily="2" charset="2"/>
              <a:buChar char="§"/>
            </a:pPr>
            <a:r>
              <a:rPr lang="en-US" sz="2550" b="1" u="sng" dirty="0" smtClean="0">
                <a:solidFill>
                  <a:prstClr val="black"/>
                </a:solidFill>
                <a:latin typeface="Comic Sans MS" pitchFamily="66" charset="0"/>
                <a:cs typeface="Arial" charset="0"/>
              </a:rPr>
              <a:t>Empathy</a:t>
            </a:r>
            <a:r>
              <a:rPr lang="en-US" sz="2550" b="1" dirty="0" smtClean="0">
                <a:solidFill>
                  <a:prstClr val="black"/>
                </a:solidFill>
                <a:latin typeface="Comic Sans MS" pitchFamily="66" charset="0"/>
                <a:cs typeface="Arial" charset="0"/>
              </a:rPr>
              <a:t>(ability to see beyond outward behaviour and understand the situation from the client point of view and remain emotionally separate from the other person .This different </a:t>
            </a:r>
            <a:r>
              <a:rPr lang="en-US" sz="2550" b="1" dirty="0">
                <a:solidFill>
                  <a:prstClr val="black"/>
                </a:solidFill>
                <a:latin typeface="Comic Sans MS" pitchFamily="66" charset="0"/>
                <a:cs typeface="Arial" charset="0"/>
              </a:rPr>
              <a:t>from sympathy )</a:t>
            </a:r>
            <a:endParaRPr lang="en-US" sz="2550" b="1" dirty="0" smtClean="0">
              <a:solidFill>
                <a:prstClr val="black"/>
              </a:solidFill>
              <a:latin typeface="Comic Sans MS" pitchFamily="66" charset="0"/>
              <a:cs typeface="Arial" charset="0"/>
            </a:endParaRPr>
          </a:p>
        </p:txBody>
      </p:sp>
    </p:spTree>
    <p:extLst>
      <p:ext uri="{BB962C8B-B14F-4D97-AF65-F5344CB8AC3E}">
        <p14:creationId xmlns:p14="http://schemas.microsoft.com/office/powerpoint/2010/main" val="3564714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rot="60000">
            <a:off x="153065" y="1752462"/>
            <a:ext cx="8761601" cy="5174035"/>
            <a:chOff x="276589" y="-103616"/>
            <a:chExt cx="8439975" cy="7393092"/>
          </a:xfrm>
        </p:grpSpPr>
        <p:grpSp>
          <p:nvGrpSpPr>
            <p:cNvPr id="13" name="Group 13"/>
            <p:cNvGrpSpPr/>
            <p:nvPr/>
          </p:nvGrpSpPr>
          <p:grpSpPr>
            <a:xfrm rot="5520000">
              <a:off x="800031" y="-627058"/>
              <a:ext cx="7393092" cy="8439975"/>
              <a:chOff x="-655021" y="-1999719"/>
              <a:chExt cx="7364228" cy="5634916"/>
            </a:xfrm>
            <a:effectLst>
              <a:outerShdw blurRad="127000" dist="38100" dir="8100000" algn="tr" rotWithShape="0">
                <a:prstClr val="black"/>
              </a:outerShdw>
            </a:effectLst>
          </p:grpSpPr>
          <p:sp>
            <p:nvSpPr>
              <p:cNvPr id="15" name="Freeform 14"/>
              <p:cNvSpPr/>
              <p:nvPr/>
            </p:nvSpPr>
            <p:spPr>
              <a:xfrm rot="4980000">
                <a:off x="209635" y="-2864375"/>
                <a:ext cx="5634916" cy="7364228"/>
              </a:xfrm>
              <a:custGeom>
                <a:avLst/>
                <a:gdLst>
                  <a:gd name="connsiteX0" fmla="*/ 1501140 w 1645920"/>
                  <a:gd name="connsiteY0" fmla="*/ 106680 h 670560"/>
                  <a:gd name="connsiteX1" fmla="*/ 15240 w 1645920"/>
                  <a:gd name="connsiteY1" fmla="*/ 0 h 670560"/>
                  <a:gd name="connsiteX2" fmla="*/ 0 w 1645920"/>
                  <a:gd name="connsiteY2" fmla="*/ 579120 h 670560"/>
                  <a:gd name="connsiteX3" fmla="*/ 1569720 w 1645920"/>
                  <a:gd name="connsiteY3" fmla="*/ 670560 h 670560"/>
                  <a:gd name="connsiteX4" fmla="*/ 1607820 w 1645920"/>
                  <a:gd name="connsiteY4" fmla="*/ 594360 h 670560"/>
                  <a:gd name="connsiteX5" fmla="*/ 1600200 w 1645920"/>
                  <a:gd name="connsiteY5" fmla="*/ 571500 h 670560"/>
                  <a:gd name="connsiteX6" fmla="*/ 1584960 w 1645920"/>
                  <a:gd name="connsiteY6" fmla="*/ 556260 h 670560"/>
                  <a:gd name="connsiteX7" fmla="*/ 1600200 w 1645920"/>
                  <a:gd name="connsiteY7" fmla="*/ 518160 h 670560"/>
                  <a:gd name="connsiteX8" fmla="*/ 1615440 w 1645920"/>
                  <a:gd name="connsiteY8" fmla="*/ 464820 h 670560"/>
                  <a:gd name="connsiteX9" fmla="*/ 1577340 w 1645920"/>
                  <a:gd name="connsiteY9" fmla="*/ 434340 h 670560"/>
                  <a:gd name="connsiteX10" fmla="*/ 1638300 w 1645920"/>
                  <a:gd name="connsiteY10" fmla="*/ 388620 h 670560"/>
                  <a:gd name="connsiteX11" fmla="*/ 1607820 w 1645920"/>
                  <a:gd name="connsiteY11" fmla="*/ 358140 h 670560"/>
                  <a:gd name="connsiteX12" fmla="*/ 1638300 w 1645920"/>
                  <a:gd name="connsiteY12" fmla="*/ 350520 h 670560"/>
                  <a:gd name="connsiteX13" fmla="*/ 1638300 w 1645920"/>
                  <a:gd name="connsiteY13" fmla="*/ 312420 h 670560"/>
                  <a:gd name="connsiteX14" fmla="*/ 1623060 w 1645920"/>
                  <a:gd name="connsiteY14" fmla="*/ 274320 h 670560"/>
                  <a:gd name="connsiteX15" fmla="*/ 1615440 w 1645920"/>
                  <a:gd name="connsiteY15" fmla="*/ 228600 h 670560"/>
                  <a:gd name="connsiteX16" fmla="*/ 1623060 w 1645920"/>
                  <a:gd name="connsiteY16" fmla="*/ 167640 h 670560"/>
                  <a:gd name="connsiteX17" fmla="*/ 1630680 w 1645920"/>
                  <a:gd name="connsiteY17" fmla="*/ 114300 h 670560"/>
                  <a:gd name="connsiteX18" fmla="*/ 1645920 w 1645920"/>
                  <a:gd name="connsiteY18" fmla="*/ 60960 h 670560"/>
                  <a:gd name="connsiteX19" fmla="*/ 1623060 w 1645920"/>
                  <a:gd name="connsiteY19" fmla="*/ 99060 h 670560"/>
                  <a:gd name="connsiteX20" fmla="*/ 1501140 w 1645920"/>
                  <a:gd name="connsiteY20" fmla="*/ 106680 h 670560"/>
                  <a:gd name="connsiteX0" fmla="*/ 1557660 w 1702440"/>
                  <a:gd name="connsiteY0" fmla="*/ 106680 h 670560"/>
                  <a:gd name="connsiteX1" fmla="*/ 71760 w 1702440"/>
                  <a:gd name="connsiteY1" fmla="*/ 0 h 670560"/>
                  <a:gd name="connsiteX2" fmla="*/ 0 w 1702440"/>
                  <a:gd name="connsiteY2" fmla="*/ 567347 h 670560"/>
                  <a:gd name="connsiteX3" fmla="*/ 1626240 w 1702440"/>
                  <a:gd name="connsiteY3" fmla="*/ 670560 h 670560"/>
                  <a:gd name="connsiteX4" fmla="*/ 1664340 w 1702440"/>
                  <a:gd name="connsiteY4" fmla="*/ 594360 h 670560"/>
                  <a:gd name="connsiteX5" fmla="*/ 1656720 w 1702440"/>
                  <a:gd name="connsiteY5" fmla="*/ 571500 h 670560"/>
                  <a:gd name="connsiteX6" fmla="*/ 1641480 w 1702440"/>
                  <a:gd name="connsiteY6" fmla="*/ 556260 h 670560"/>
                  <a:gd name="connsiteX7" fmla="*/ 1656720 w 1702440"/>
                  <a:gd name="connsiteY7" fmla="*/ 518160 h 670560"/>
                  <a:gd name="connsiteX8" fmla="*/ 1671960 w 1702440"/>
                  <a:gd name="connsiteY8" fmla="*/ 464820 h 670560"/>
                  <a:gd name="connsiteX9" fmla="*/ 1633860 w 1702440"/>
                  <a:gd name="connsiteY9" fmla="*/ 434340 h 670560"/>
                  <a:gd name="connsiteX10" fmla="*/ 1694820 w 1702440"/>
                  <a:gd name="connsiteY10" fmla="*/ 388620 h 670560"/>
                  <a:gd name="connsiteX11" fmla="*/ 1664340 w 1702440"/>
                  <a:gd name="connsiteY11" fmla="*/ 358140 h 670560"/>
                  <a:gd name="connsiteX12" fmla="*/ 1694820 w 1702440"/>
                  <a:gd name="connsiteY12" fmla="*/ 350520 h 670560"/>
                  <a:gd name="connsiteX13" fmla="*/ 1694820 w 1702440"/>
                  <a:gd name="connsiteY13" fmla="*/ 312420 h 670560"/>
                  <a:gd name="connsiteX14" fmla="*/ 1679580 w 1702440"/>
                  <a:gd name="connsiteY14" fmla="*/ 274320 h 670560"/>
                  <a:gd name="connsiteX15" fmla="*/ 1671960 w 1702440"/>
                  <a:gd name="connsiteY15" fmla="*/ 228600 h 670560"/>
                  <a:gd name="connsiteX16" fmla="*/ 1679580 w 1702440"/>
                  <a:gd name="connsiteY16" fmla="*/ 167640 h 670560"/>
                  <a:gd name="connsiteX17" fmla="*/ 1687200 w 1702440"/>
                  <a:gd name="connsiteY17" fmla="*/ 114300 h 670560"/>
                  <a:gd name="connsiteX18" fmla="*/ 1702440 w 1702440"/>
                  <a:gd name="connsiteY18" fmla="*/ 60960 h 670560"/>
                  <a:gd name="connsiteX19" fmla="*/ 1679580 w 1702440"/>
                  <a:gd name="connsiteY19" fmla="*/ 99060 h 670560"/>
                  <a:gd name="connsiteX20" fmla="*/ 1557660 w 1702440"/>
                  <a:gd name="connsiteY20" fmla="*/ 106680 h 670560"/>
                  <a:gd name="connsiteX0" fmla="*/ 1557660 w 1702440"/>
                  <a:gd name="connsiteY0" fmla="*/ 104311 h 668191"/>
                  <a:gd name="connsiteX1" fmla="*/ 41021 w 1702440"/>
                  <a:gd name="connsiteY1" fmla="*/ 0 h 668191"/>
                  <a:gd name="connsiteX2" fmla="*/ 0 w 1702440"/>
                  <a:gd name="connsiteY2" fmla="*/ 564978 h 668191"/>
                  <a:gd name="connsiteX3" fmla="*/ 1626240 w 1702440"/>
                  <a:gd name="connsiteY3" fmla="*/ 668191 h 668191"/>
                  <a:gd name="connsiteX4" fmla="*/ 1664340 w 1702440"/>
                  <a:gd name="connsiteY4" fmla="*/ 591991 h 668191"/>
                  <a:gd name="connsiteX5" fmla="*/ 1656720 w 1702440"/>
                  <a:gd name="connsiteY5" fmla="*/ 569131 h 668191"/>
                  <a:gd name="connsiteX6" fmla="*/ 1641480 w 1702440"/>
                  <a:gd name="connsiteY6" fmla="*/ 553891 h 668191"/>
                  <a:gd name="connsiteX7" fmla="*/ 1656720 w 1702440"/>
                  <a:gd name="connsiteY7" fmla="*/ 515791 h 668191"/>
                  <a:gd name="connsiteX8" fmla="*/ 1671960 w 1702440"/>
                  <a:gd name="connsiteY8" fmla="*/ 462451 h 668191"/>
                  <a:gd name="connsiteX9" fmla="*/ 1633860 w 1702440"/>
                  <a:gd name="connsiteY9" fmla="*/ 431971 h 668191"/>
                  <a:gd name="connsiteX10" fmla="*/ 1694820 w 1702440"/>
                  <a:gd name="connsiteY10" fmla="*/ 386251 h 668191"/>
                  <a:gd name="connsiteX11" fmla="*/ 1664340 w 1702440"/>
                  <a:gd name="connsiteY11" fmla="*/ 355771 h 668191"/>
                  <a:gd name="connsiteX12" fmla="*/ 1694820 w 1702440"/>
                  <a:gd name="connsiteY12" fmla="*/ 348151 h 668191"/>
                  <a:gd name="connsiteX13" fmla="*/ 1694820 w 1702440"/>
                  <a:gd name="connsiteY13" fmla="*/ 310051 h 668191"/>
                  <a:gd name="connsiteX14" fmla="*/ 1679580 w 1702440"/>
                  <a:gd name="connsiteY14" fmla="*/ 271951 h 668191"/>
                  <a:gd name="connsiteX15" fmla="*/ 1671960 w 1702440"/>
                  <a:gd name="connsiteY15" fmla="*/ 226231 h 668191"/>
                  <a:gd name="connsiteX16" fmla="*/ 1679580 w 1702440"/>
                  <a:gd name="connsiteY16" fmla="*/ 165271 h 668191"/>
                  <a:gd name="connsiteX17" fmla="*/ 1687200 w 1702440"/>
                  <a:gd name="connsiteY17" fmla="*/ 111931 h 668191"/>
                  <a:gd name="connsiteX18" fmla="*/ 1702440 w 1702440"/>
                  <a:gd name="connsiteY18" fmla="*/ 58591 h 668191"/>
                  <a:gd name="connsiteX19" fmla="*/ 1679580 w 1702440"/>
                  <a:gd name="connsiteY19" fmla="*/ 96691 h 668191"/>
                  <a:gd name="connsiteX20" fmla="*/ 1557660 w 1702440"/>
                  <a:gd name="connsiteY20" fmla="*/ 104311 h 668191"/>
                  <a:gd name="connsiteX0" fmla="*/ 1526957 w 1671737"/>
                  <a:gd name="connsiteY0" fmla="*/ 104311 h 668191"/>
                  <a:gd name="connsiteX1" fmla="*/ 10318 w 1671737"/>
                  <a:gd name="connsiteY1" fmla="*/ 0 h 668191"/>
                  <a:gd name="connsiteX2" fmla="*/ 0 w 1671737"/>
                  <a:gd name="connsiteY2" fmla="*/ 448751 h 668191"/>
                  <a:gd name="connsiteX3" fmla="*/ 1595537 w 1671737"/>
                  <a:gd name="connsiteY3" fmla="*/ 668191 h 668191"/>
                  <a:gd name="connsiteX4" fmla="*/ 1633637 w 1671737"/>
                  <a:gd name="connsiteY4" fmla="*/ 591991 h 668191"/>
                  <a:gd name="connsiteX5" fmla="*/ 1626017 w 1671737"/>
                  <a:gd name="connsiteY5" fmla="*/ 569131 h 668191"/>
                  <a:gd name="connsiteX6" fmla="*/ 1610777 w 1671737"/>
                  <a:gd name="connsiteY6" fmla="*/ 553891 h 668191"/>
                  <a:gd name="connsiteX7" fmla="*/ 1626017 w 1671737"/>
                  <a:gd name="connsiteY7" fmla="*/ 515791 h 668191"/>
                  <a:gd name="connsiteX8" fmla="*/ 1641257 w 1671737"/>
                  <a:gd name="connsiteY8" fmla="*/ 462451 h 668191"/>
                  <a:gd name="connsiteX9" fmla="*/ 1603157 w 1671737"/>
                  <a:gd name="connsiteY9" fmla="*/ 431971 h 668191"/>
                  <a:gd name="connsiteX10" fmla="*/ 1664117 w 1671737"/>
                  <a:gd name="connsiteY10" fmla="*/ 386251 h 668191"/>
                  <a:gd name="connsiteX11" fmla="*/ 1633637 w 1671737"/>
                  <a:gd name="connsiteY11" fmla="*/ 355771 h 668191"/>
                  <a:gd name="connsiteX12" fmla="*/ 1664117 w 1671737"/>
                  <a:gd name="connsiteY12" fmla="*/ 348151 h 668191"/>
                  <a:gd name="connsiteX13" fmla="*/ 1664117 w 1671737"/>
                  <a:gd name="connsiteY13" fmla="*/ 310051 h 668191"/>
                  <a:gd name="connsiteX14" fmla="*/ 1648877 w 1671737"/>
                  <a:gd name="connsiteY14" fmla="*/ 271951 h 668191"/>
                  <a:gd name="connsiteX15" fmla="*/ 1641257 w 1671737"/>
                  <a:gd name="connsiteY15" fmla="*/ 226231 h 668191"/>
                  <a:gd name="connsiteX16" fmla="*/ 1648877 w 1671737"/>
                  <a:gd name="connsiteY16" fmla="*/ 165271 h 668191"/>
                  <a:gd name="connsiteX17" fmla="*/ 1656497 w 1671737"/>
                  <a:gd name="connsiteY17" fmla="*/ 111931 h 668191"/>
                  <a:gd name="connsiteX18" fmla="*/ 1671737 w 1671737"/>
                  <a:gd name="connsiteY18" fmla="*/ 58591 h 668191"/>
                  <a:gd name="connsiteX19" fmla="*/ 1648877 w 1671737"/>
                  <a:gd name="connsiteY19" fmla="*/ 96691 h 668191"/>
                  <a:gd name="connsiteX20" fmla="*/ 1526957 w 1671737"/>
                  <a:gd name="connsiteY20" fmla="*/ 104311 h 668191"/>
                  <a:gd name="connsiteX0" fmla="*/ 1526957 w 1671737"/>
                  <a:gd name="connsiteY0" fmla="*/ 297165 h 861045"/>
                  <a:gd name="connsiteX1" fmla="*/ 3261 w 1671737"/>
                  <a:gd name="connsiteY1" fmla="*/ 0 h 861045"/>
                  <a:gd name="connsiteX2" fmla="*/ 0 w 1671737"/>
                  <a:gd name="connsiteY2" fmla="*/ 641605 h 861045"/>
                  <a:gd name="connsiteX3" fmla="*/ 1595537 w 1671737"/>
                  <a:gd name="connsiteY3" fmla="*/ 861045 h 861045"/>
                  <a:gd name="connsiteX4" fmla="*/ 1633637 w 1671737"/>
                  <a:gd name="connsiteY4" fmla="*/ 784845 h 861045"/>
                  <a:gd name="connsiteX5" fmla="*/ 1626017 w 1671737"/>
                  <a:gd name="connsiteY5" fmla="*/ 761985 h 861045"/>
                  <a:gd name="connsiteX6" fmla="*/ 1610777 w 1671737"/>
                  <a:gd name="connsiteY6" fmla="*/ 746745 h 861045"/>
                  <a:gd name="connsiteX7" fmla="*/ 1626017 w 1671737"/>
                  <a:gd name="connsiteY7" fmla="*/ 708645 h 861045"/>
                  <a:gd name="connsiteX8" fmla="*/ 1641257 w 1671737"/>
                  <a:gd name="connsiteY8" fmla="*/ 655305 h 861045"/>
                  <a:gd name="connsiteX9" fmla="*/ 1603157 w 1671737"/>
                  <a:gd name="connsiteY9" fmla="*/ 624825 h 861045"/>
                  <a:gd name="connsiteX10" fmla="*/ 1664117 w 1671737"/>
                  <a:gd name="connsiteY10" fmla="*/ 579105 h 861045"/>
                  <a:gd name="connsiteX11" fmla="*/ 1633637 w 1671737"/>
                  <a:gd name="connsiteY11" fmla="*/ 548625 h 861045"/>
                  <a:gd name="connsiteX12" fmla="*/ 1664117 w 1671737"/>
                  <a:gd name="connsiteY12" fmla="*/ 541005 h 861045"/>
                  <a:gd name="connsiteX13" fmla="*/ 1664117 w 1671737"/>
                  <a:gd name="connsiteY13" fmla="*/ 502905 h 861045"/>
                  <a:gd name="connsiteX14" fmla="*/ 1648877 w 1671737"/>
                  <a:gd name="connsiteY14" fmla="*/ 464805 h 861045"/>
                  <a:gd name="connsiteX15" fmla="*/ 1641257 w 1671737"/>
                  <a:gd name="connsiteY15" fmla="*/ 419085 h 861045"/>
                  <a:gd name="connsiteX16" fmla="*/ 1648877 w 1671737"/>
                  <a:gd name="connsiteY16" fmla="*/ 358125 h 861045"/>
                  <a:gd name="connsiteX17" fmla="*/ 1656497 w 1671737"/>
                  <a:gd name="connsiteY17" fmla="*/ 304785 h 861045"/>
                  <a:gd name="connsiteX18" fmla="*/ 1671737 w 1671737"/>
                  <a:gd name="connsiteY18" fmla="*/ 251445 h 861045"/>
                  <a:gd name="connsiteX19" fmla="*/ 1648877 w 1671737"/>
                  <a:gd name="connsiteY19" fmla="*/ 289545 h 861045"/>
                  <a:gd name="connsiteX20" fmla="*/ 1526957 w 1671737"/>
                  <a:gd name="connsiteY20" fmla="*/ 297165 h 861045"/>
                  <a:gd name="connsiteX0" fmla="*/ 1526957 w 1671737"/>
                  <a:gd name="connsiteY0" fmla="*/ 215446 h 779326"/>
                  <a:gd name="connsiteX1" fmla="*/ 27422 w 1671737"/>
                  <a:gd name="connsiteY1" fmla="*/ 0 h 779326"/>
                  <a:gd name="connsiteX2" fmla="*/ 0 w 1671737"/>
                  <a:gd name="connsiteY2" fmla="*/ 559886 h 779326"/>
                  <a:gd name="connsiteX3" fmla="*/ 1595537 w 1671737"/>
                  <a:gd name="connsiteY3" fmla="*/ 779326 h 779326"/>
                  <a:gd name="connsiteX4" fmla="*/ 1633637 w 1671737"/>
                  <a:gd name="connsiteY4" fmla="*/ 703126 h 779326"/>
                  <a:gd name="connsiteX5" fmla="*/ 1626017 w 1671737"/>
                  <a:gd name="connsiteY5" fmla="*/ 680266 h 779326"/>
                  <a:gd name="connsiteX6" fmla="*/ 1610777 w 1671737"/>
                  <a:gd name="connsiteY6" fmla="*/ 665026 h 779326"/>
                  <a:gd name="connsiteX7" fmla="*/ 1626017 w 1671737"/>
                  <a:gd name="connsiteY7" fmla="*/ 626926 h 779326"/>
                  <a:gd name="connsiteX8" fmla="*/ 1641257 w 1671737"/>
                  <a:gd name="connsiteY8" fmla="*/ 573586 h 779326"/>
                  <a:gd name="connsiteX9" fmla="*/ 1603157 w 1671737"/>
                  <a:gd name="connsiteY9" fmla="*/ 543106 h 779326"/>
                  <a:gd name="connsiteX10" fmla="*/ 1664117 w 1671737"/>
                  <a:gd name="connsiteY10" fmla="*/ 497386 h 779326"/>
                  <a:gd name="connsiteX11" fmla="*/ 1633637 w 1671737"/>
                  <a:gd name="connsiteY11" fmla="*/ 466906 h 779326"/>
                  <a:gd name="connsiteX12" fmla="*/ 1664117 w 1671737"/>
                  <a:gd name="connsiteY12" fmla="*/ 459286 h 779326"/>
                  <a:gd name="connsiteX13" fmla="*/ 1664117 w 1671737"/>
                  <a:gd name="connsiteY13" fmla="*/ 421186 h 779326"/>
                  <a:gd name="connsiteX14" fmla="*/ 1648877 w 1671737"/>
                  <a:gd name="connsiteY14" fmla="*/ 383086 h 779326"/>
                  <a:gd name="connsiteX15" fmla="*/ 1641257 w 1671737"/>
                  <a:gd name="connsiteY15" fmla="*/ 337366 h 779326"/>
                  <a:gd name="connsiteX16" fmla="*/ 1648877 w 1671737"/>
                  <a:gd name="connsiteY16" fmla="*/ 276406 h 779326"/>
                  <a:gd name="connsiteX17" fmla="*/ 1656497 w 1671737"/>
                  <a:gd name="connsiteY17" fmla="*/ 223066 h 779326"/>
                  <a:gd name="connsiteX18" fmla="*/ 1671737 w 1671737"/>
                  <a:gd name="connsiteY18" fmla="*/ 169726 h 779326"/>
                  <a:gd name="connsiteX19" fmla="*/ 1648877 w 1671737"/>
                  <a:gd name="connsiteY19" fmla="*/ 207826 h 779326"/>
                  <a:gd name="connsiteX20" fmla="*/ 1526957 w 1671737"/>
                  <a:gd name="connsiteY20" fmla="*/ 215446 h 779326"/>
                  <a:gd name="connsiteX0" fmla="*/ 1526957 w 1671737"/>
                  <a:gd name="connsiteY0" fmla="*/ 211343 h 775223"/>
                  <a:gd name="connsiteX1" fmla="*/ 7140 w 1671737"/>
                  <a:gd name="connsiteY1" fmla="*/ 0 h 775223"/>
                  <a:gd name="connsiteX2" fmla="*/ 0 w 1671737"/>
                  <a:gd name="connsiteY2" fmla="*/ 555783 h 775223"/>
                  <a:gd name="connsiteX3" fmla="*/ 1595537 w 1671737"/>
                  <a:gd name="connsiteY3" fmla="*/ 775223 h 775223"/>
                  <a:gd name="connsiteX4" fmla="*/ 1633637 w 1671737"/>
                  <a:gd name="connsiteY4" fmla="*/ 699023 h 775223"/>
                  <a:gd name="connsiteX5" fmla="*/ 1626017 w 1671737"/>
                  <a:gd name="connsiteY5" fmla="*/ 676163 h 775223"/>
                  <a:gd name="connsiteX6" fmla="*/ 1610777 w 1671737"/>
                  <a:gd name="connsiteY6" fmla="*/ 660923 h 775223"/>
                  <a:gd name="connsiteX7" fmla="*/ 1626017 w 1671737"/>
                  <a:gd name="connsiteY7" fmla="*/ 622823 h 775223"/>
                  <a:gd name="connsiteX8" fmla="*/ 1641257 w 1671737"/>
                  <a:gd name="connsiteY8" fmla="*/ 569483 h 775223"/>
                  <a:gd name="connsiteX9" fmla="*/ 1603157 w 1671737"/>
                  <a:gd name="connsiteY9" fmla="*/ 539003 h 775223"/>
                  <a:gd name="connsiteX10" fmla="*/ 1664117 w 1671737"/>
                  <a:gd name="connsiteY10" fmla="*/ 493283 h 775223"/>
                  <a:gd name="connsiteX11" fmla="*/ 1633637 w 1671737"/>
                  <a:gd name="connsiteY11" fmla="*/ 462803 h 775223"/>
                  <a:gd name="connsiteX12" fmla="*/ 1664117 w 1671737"/>
                  <a:gd name="connsiteY12" fmla="*/ 455183 h 775223"/>
                  <a:gd name="connsiteX13" fmla="*/ 1664117 w 1671737"/>
                  <a:gd name="connsiteY13" fmla="*/ 417083 h 775223"/>
                  <a:gd name="connsiteX14" fmla="*/ 1648877 w 1671737"/>
                  <a:gd name="connsiteY14" fmla="*/ 378983 h 775223"/>
                  <a:gd name="connsiteX15" fmla="*/ 1641257 w 1671737"/>
                  <a:gd name="connsiteY15" fmla="*/ 333263 h 775223"/>
                  <a:gd name="connsiteX16" fmla="*/ 1648877 w 1671737"/>
                  <a:gd name="connsiteY16" fmla="*/ 272303 h 775223"/>
                  <a:gd name="connsiteX17" fmla="*/ 1656497 w 1671737"/>
                  <a:gd name="connsiteY17" fmla="*/ 218963 h 775223"/>
                  <a:gd name="connsiteX18" fmla="*/ 1671737 w 1671737"/>
                  <a:gd name="connsiteY18" fmla="*/ 165623 h 775223"/>
                  <a:gd name="connsiteX19" fmla="*/ 1648877 w 1671737"/>
                  <a:gd name="connsiteY19" fmla="*/ 203723 h 775223"/>
                  <a:gd name="connsiteX20" fmla="*/ 1526957 w 1671737"/>
                  <a:gd name="connsiteY20" fmla="*/ 211343 h 775223"/>
                  <a:gd name="connsiteX0" fmla="*/ 1526957 w 1671737"/>
                  <a:gd name="connsiteY0" fmla="*/ 202792 h 766672"/>
                  <a:gd name="connsiteX1" fmla="*/ 16930 w 1671737"/>
                  <a:gd name="connsiteY1" fmla="*/ 0 h 766672"/>
                  <a:gd name="connsiteX2" fmla="*/ 0 w 1671737"/>
                  <a:gd name="connsiteY2" fmla="*/ 547232 h 766672"/>
                  <a:gd name="connsiteX3" fmla="*/ 1595537 w 1671737"/>
                  <a:gd name="connsiteY3" fmla="*/ 766672 h 766672"/>
                  <a:gd name="connsiteX4" fmla="*/ 1633637 w 1671737"/>
                  <a:gd name="connsiteY4" fmla="*/ 690472 h 766672"/>
                  <a:gd name="connsiteX5" fmla="*/ 1626017 w 1671737"/>
                  <a:gd name="connsiteY5" fmla="*/ 667612 h 766672"/>
                  <a:gd name="connsiteX6" fmla="*/ 1610777 w 1671737"/>
                  <a:gd name="connsiteY6" fmla="*/ 652372 h 766672"/>
                  <a:gd name="connsiteX7" fmla="*/ 1626017 w 1671737"/>
                  <a:gd name="connsiteY7" fmla="*/ 614272 h 766672"/>
                  <a:gd name="connsiteX8" fmla="*/ 1641257 w 1671737"/>
                  <a:gd name="connsiteY8" fmla="*/ 560932 h 766672"/>
                  <a:gd name="connsiteX9" fmla="*/ 1603157 w 1671737"/>
                  <a:gd name="connsiteY9" fmla="*/ 530452 h 766672"/>
                  <a:gd name="connsiteX10" fmla="*/ 1664117 w 1671737"/>
                  <a:gd name="connsiteY10" fmla="*/ 484732 h 766672"/>
                  <a:gd name="connsiteX11" fmla="*/ 1633637 w 1671737"/>
                  <a:gd name="connsiteY11" fmla="*/ 454252 h 766672"/>
                  <a:gd name="connsiteX12" fmla="*/ 1664117 w 1671737"/>
                  <a:gd name="connsiteY12" fmla="*/ 446632 h 766672"/>
                  <a:gd name="connsiteX13" fmla="*/ 1664117 w 1671737"/>
                  <a:gd name="connsiteY13" fmla="*/ 408532 h 766672"/>
                  <a:gd name="connsiteX14" fmla="*/ 1648877 w 1671737"/>
                  <a:gd name="connsiteY14" fmla="*/ 370432 h 766672"/>
                  <a:gd name="connsiteX15" fmla="*/ 1641257 w 1671737"/>
                  <a:gd name="connsiteY15" fmla="*/ 324712 h 766672"/>
                  <a:gd name="connsiteX16" fmla="*/ 1648877 w 1671737"/>
                  <a:gd name="connsiteY16" fmla="*/ 263752 h 766672"/>
                  <a:gd name="connsiteX17" fmla="*/ 1656497 w 1671737"/>
                  <a:gd name="connsiteY17" fmla="*/ 210412 h 766672"/>
                  <a:gd name="connsiteX18" fmla="*/ 1671737 w 1671737"/>
                  <a:gd name="connsiteY18" fmla="*/ 157072 h 766672"/>
                  <a:gd name="connsiteX19" fmla="*/ 1648877 w 1671737"/>
                  <a:gd name="connsiteY19" fmla="*/ 195172 h 766672"/>
                  <a:gd name="connsiteX20" fmla="*/ 1526957 w 1671737"/>
                  <a:gd name="connsiteY20" fmla="*/ 202792 h 766672"/>
                  <a:gd name="connsiteX0" fmla="*/ 1513592 w 1658372"/>
                  <a:gd name="connsiteY0" fmla="*/ 202792 h 766672"/>
                  <a:gd name="connsiteX1" fmla="*/ 3565 w 1658372"/>
                  <a:gd name="connsiteY1" fmla="*/ 0 h 766672"/>
                  <a:gd name="connsiteX2" fmla="*/ 0 w 1658372"/>
                  <a:gd name="connsiteY2" fmla="*/ 549209 h 766672"/>
                  <a:gd name="connsiteX3" fmla="*/ 1582172 w 1658372"/>
                  <a:gd name="connsiteY3" fmla="*/ 766672 h 766672"/>
                  <a:gd name="connsiteX4" fmla="*/ 1620272 w 1658372"/>
                  <a:gd name="connsiteY4" fmla="*/ 690472 h 766672"/>
                  <a:gd name="connsiteX5" fmla="*/ 1612652 w 1658372"/>
                  <a:gd name="connsiteY5" fmla="*/ 667612 h 766672"/>
                  <a:gd name="connsiteX6" fmla="*/ 1597412 w 1658372"/>
                  <a:gd name="connsiteY6" fmla="*/ 652372 h 766672"/>
                  <a:gd name="connsiteX7" fmla="*/ 1612652 w 1658372"/>
                  <a:gd name="connsiteY7" fmla="*/ 614272 h 766672"/>
                  <a:gd name="connsiteX8" fmla="*/ 1627892 w 1658372"/>
                  <a:gd name="connsiteY8" fmla="*/ 560932 h 766672"/>
                  <a:gd name="connsiteX9" fmla="*/ 1589792 w 1658372"/>
                  <a:gd name="connsiteY9" fmla="*/ 530452 h 766672"/>
                  <a:gd name="connsiteX10" fmla="*/ 1650752 w 1658372"/>
                  <a:gd name="connsiteY10" fmla="*/ 484732 h 766672"/>
                  <a:gd name="connsiteX11" fmla="*/ 1620272 w 1658372"/>
                  <a:gd name="connsiteY11" fmla="*/ 454252 h 766672"/>
                  <a:gd name="connsiteX12" fmla="*/ 1650752 w 1658372"/>
                  <a:gd name="connsiteY12" fmla="*/ 446632 h 766672"/>
                  <a:gd name="connsiteX13" fmla="*/ 1650752 w 1658372"/>
                  <a:gd name="connsiteY13" fmla="*/ 408532 h 766672"/>
                  <a:gd name="connsiteX14" fmla="*/ 1635512 w 1658372"/>
                  <a:gd name="connsiteY14" fmla="*/ 370432 h 766672"/>
                  <a:gd name="connsiteX15" fmla="*/ 1627892 w 1658372"/>
                  <a:gd name="connsiteY15" fmla="*/ 324712 h 766672"/>
                  <a:gd name="connsiteX16" fmla="*/ 1635512 w 1658372"/>
                  <a:gd name="connsiteY16" fmla="*/ 263752 h 766672"/>
                  <a:gd name="connsiteX17" fmla="*/ 1643132 w 1658372"/>
                  <a:gd name="connsiteY17" fmla="*/ 210412 h 766672"/>
                  <a:gd name="connsiteX18" fmla="*/ 1658372 w 1658372"/>
                  <a:gd name="connsiteY18" fmla="*/ 157072 h 766672"/>
                  <a:gd name="connsiteX19" fmla="*/ 1635512 w 1658372"/>
                  <a:gd name="connsiteY19" fmla="*/ 195172 h 766672"/>
                  <a:gd name="connsiteX20" fmla="*/ 1513592 w 1658372"/>
                  <a:gd name="connsiteY20" fmla="*/ 202792 h 766672"/>
                  <a:gd name="connsiteX0" fmla="*/ 1523382 w 1668162"/>
                  <a:gd name="connsiteY0" fmla="*/ 202792 h 766672"/>
                  <a:gd name="connsiteX1" fmla="*/ 13355 w 1668162"/>
                  <a:gd name="connsiteY1" fmla="*/ 0 h 766672"/>
                  <a:gd name="connsiteX2" fmla="*/ 0 w 1668162"/>
                  <a:gd name="connsiteY2" fmla="*/ 540658 h 766672"/>
                  <a:gd name="connsiteX3" fmla="*/ 1591962 w 1668162"/>
                  <a:gd name="connsiteY3" fmla="*/ 766672 h 766672"/>
                  <a:gd name="connsiteX4" fmla="*/ 1630062 w 1668162"/>
                  <a:gd name="connsiteY4" fmla="*/ 690472 h 766672"/>
                  <a:gd name="connsiteX5" fmla="*/ 1622442 w 1668162"/>
                  <a:gd name="connsiteY5" fmla="*/ 667612 h 766672"/>
                  <a:gd name="connsiteX6" fmla="*/ 1607202 w 1668162"/>
                  <a:gd name="connsiteY6" fmla="*/ 652372 h 766672"/>
                  <a:gd name="connsiteX7" fmla="*/ 1622442 w 1668162"/>
                  <a:gd name="connsiteY7" fmla="*/ 614272 h 766672"/>
                  <a:gd name="connsiteX8" fmla="*/ 1637682 w 1668162"/>
                  <a:gd name="connsiteY8" fmla="*/ 560932 h 766672"/>
                  <a:gd name="connsiteX9" fmla="*/ 1599582 w 1668162"/>
                  <a:gd name="connsiteY9" fmla="*/ 530452 h 766672"/>
                  <a:gd name="connsiteX10" fmla="*/ 1660542 w 1668162"/>
                  <a:gd name="connsiteY10" fmla="*/ 484732 h 766672"/>
                  <a:gd name="connsiteX11" fmla="*/ 1630062 w 1668162"/>
                  <a:gd name="connsiteY11" fmla="*/ 454252 h 766672"/>
                  <a:gd name="connsiteX12" fmla="*/ 1660542 w 1668162"/>
                  <a:gd name="connsiteY12" fmla="*/ 446632 h 766672"/>
                  <a:gd name="connsiteX13" fmla="*/ 1660542 w 1668162"/>
                  <a:gd name="connsiteY13" fmla="*/ 408532 h 766672"/>
                  <a:gd name="connsiteX14" fmla="*/ 1645302 w 1668162"/>
                  <a:gd name="connsiteY14" fmla="*/ 370432 h 766672"/>
                  <a:gd name="connsiteX15" fmla="*/ 1637682 w 1668162"/>
                  <a:gd name="connsiteY15" fmla="*/ 324712 h 766672"/>
                  <a:gd name="connsiteX16" fmla="*/ 1645302 w 1668162"/>
                  <a:gd name="connsiteY16" fmla="*/ 263752 h 766672"/>
                  <a:gd name="connsiteX17" fmla="*/ 1652922 w 1668162"/>
                  <a:gd name="connsiteY17" fmla="*/ 210412 h 766672"/>
                  <a:gd name="connsiteX18" fmla="*/ 1668162 w 1668162"/>
                  <a:gd name="connsiteY18" fmla="*/ 157072 h 766672"/>
                  <a:gd name="connsiteX19" fmla="*/ 1645302 w 1668162"/>
                  <a:gd name="connsiteY19" fmla="*/ 195172 h 766672"/>
                  <a:gd name="connsiteX20" fmla="*/ 1523382 w 1668162"/>
                  <a:gd name="connsiteY20" fmla="*/ 202792 h 766672"/>
                  <a:gd name="connsiteX0" fmla="*/ 1523382 w 1668162"/>
                  <a:gd name="connsiteY0" fmla="*/ 224495 h 788375"/>
                  <a:gd name="connsiteX1" fmla="*/ 10714 w 1668162"/>
                  <a:gd name="connsiteY1" fmla="*/ 0 h 788375"/>
                  <a:gd name="connsiteX2" fmla="*/ 0 w 1668162"/>
                  <a:gd name="connsiteY2" fmla="*/ 562361 h 788375"/>
                  <a:gd name="connsiteX3" fmla="*/ 1591962 w 1668162"/>
                  <a:gd name="connsiteY3" fmla="*/ 788375 h 788375"/>
                  <a:gd name="connsiteX4" fmla="*/ 1630062 w 1668162"/>
                  <a:gd name="connsiteY4" fmla="*/ 712175 h 788375"/>
                  <a:gd name="connsiteX5" fmla="*/ 1622442 w 1668162"/>
                  <a:gd name="connsiteY5" fmla="*/ 689315 h 788375"/>
                  <a:gd name="connsiteX6" fmla="*/ 1607202 w 1668162"/>
                  <a:gd name="connsiteY6" fmla="*/ 674075 h 788375"/>
                  <a:gd name="connsiteX7" fmla="*/ 1622442 w 1668162"/>
                  <a:gd name="connsiteY7" fmla="*/ 635975 h 788375"/>
                  <a:gd name="connsiteX8" fmla="*/ 1637682 w 1668162"/>
                  <a:gd name="connsiteY8" fmla="*/ 582635 h 788375"/>
                  <a:gd name="connsiteX9" fmla="*/ 1599582 w 1668162"/>
                  <a:gd name="connsiteY9" fmla="*/ 552155 h 788375"/>
                  <a:gd name="connsiteX10" fmla="*/ 1660542 w 1668162"/>
                  <a:gd name="connsiteY10" fmla="*/ 506435 h 788375"/>
                  <a:gd name="connsiteX11" fmla="*/ 1630062 w 1668162"/>
                  <a:gd name="connsiteY11" fmla="*/ 475955 h 788375"/>
                  <a:gd name="connsiteX12" fmla="*/ 1660542 w 1668162"/>
                  <a:gd name="connsiteY12" fmla="*/ 468335 h 788375"/>
                  <a:gd name="connsiteX13" fmla="*/ 1660542 w 1668162"/>
                  <a:gd name="connsiteY13" fmla="*/ 430235 h 788375"/>
                  <a:gd name="connsiteX14" fmla="*/ 1645302 w 1668162"/>
                  <a:gd name="connsiteY14" fmla="*/ 392135 h 788375"/>
                  <a:gd name="connsiteX15" fmla="*/ 1637682 w 1668162"/>
                  <a:gd name="connsiteY15" fmla="*/ 346415 h 788375"/>
                  <a:gd name="connsiteX16" fmla="*/ 1645302 w 1668162"/>
                  <a:gd name="connsiteY16" fmla="*/ 285455 h 788375"/>
                  <a:gd name="connsiteX17" fmla="*/ 1652922 w 1668162"/>
                  <a:gd name="connsiteY17" fmla="*/ 232115 h 788375"/>
                  <a:gd name="connsiteX18" fmla="*/ 1668162 w 1668162"/>
                  <a:gd name="connsiteY18" fmla="*/ 178775 h 788375"/>
                  <a:gd name="connsiteX19" fmla="*/ 1645302 w 1668162"/>
                  <a:gd name="connsiteY19" fmla="*/ 216875 h 788375"/>
                  <a:gd name="connsiteX20" fmla="*/ 1523382 w 1668162"/>
                  <a:gd name="connsiteY20" fmla="*/ 224495 h 788375"/>
                  <a:gd name="connsiteX0" fmla="*/ 1523382 w 1668162"/>
                  <a:gd name="connsiteY0" fmla="*/ 196848 h 760728"/>
                  <a:gd name="connsiteX1" fmla="*/ 22911 w 1668162"/>
                  <a:gd name="connsiteY1" fmla="*/ 0 h 760728"/>
                  <a:gd name="connsiteX2" fmla="*/ 0 w 1668162"/>
                  <a:gd name="connsiteY2" fmla="*/ 534714 h 760728"/>
                  <a:gd name="connsiteX3" fmla="*/ 1591962 w 1668162"/>
                  <a:gd name="connsiteY3" fmla="*/ 760728 h 760728"/>
                  <a:gd name="connsiteX4" fmla="*/ 1630062 w 1668162"/>
                  <a:gd name="connsiteY4" fmla="*/ 684528 h 760728"/>
                  <a:gd name="connsiteX5" fmla="*/ 1622442 w 1668162"/>
                  <a:gd name="connsiteY5" fmla="*/ 661668 h 760728"/>
                  <a:gd name="connsiteX6" fmla="*/ 1607202 w 1668162"/>
                  <a:gd name="connsiteY6" fmla="*/ 646428 h 760728"/>
                  <a:gd name="connsiteX7" fmla="*/ 1622442 w 1668162"/>
                  <a:gd name="connsiteY7" fmla="*/ 608328 h 760728"/>
                  <a:gd name="connsiteX8" fmla="*/ 1637682 w 1668162"/>
                  <a:gd name="connsiteY8" fmla="*/ 554988 h 760728"/>
                  <a:gd name="connsiteX9" fmla="*/ 1599582 w 1668162"/>
                  <a:gd name="connsiteY9" fmla="*/ 524508 h 760728"/>
                  <a:gd name="connsiteX10" fmla="*/ 1660542 w 1668162"/>
                  <a:gd name="connsiteY10" fmla="*/ 478788 h 760728"/>
                  <a:gd name="connsiteX11" fmla="*/ 1630062 w 1668162"/>
                  <a:gd name="connsiteY11" fmla="*/ 448308 h 760728"/>
                  <a:gd name="connsiteX12" fmla="*/ 1660542 w 1668162"/>
                  <a:gd name="connsiteY12" fmla="*/ 440688 h 760728"/>
                  <a:gd name="connsiteX13" fmla="*/ 1660542 w 1668162"/>
                  <a:gd name="connsiteY13" fmla="*/ 402588 h 760728"/>
                  <a:gd name="connsiteX14" fmla="*/ 1645302 w 1668162"/>
                  <a:gd name="connsiteY14" fmla="*/ 364488 h 760728"/>
                  <a:gd name="connsiteX15" fmla="*/ 1637682 w 1668162"/>
                  <a:gd name="connsiteY15" fmla="*/ 318768 h 760728"/>
                  <a:gd name="connsiteX16" fmla="*/ 1645302 w 1668162"/>
                  <a:gd name="connsiteY16" fmla="*/ 257808 h 760728"/>
                  <a:gd name="connsiteX17" fmla="*/ 1652922 w 1668162"/>
                  <a:gd name="connsiteY17" fmla="*/ 204468 h 760728"/>
                  <a:gd name="connsiteX18" fmla="*/ 1668162 w 1668162"/>
                  <a:gd name="connsiteY18" fmla="*/ 151128 h 760728"/>
                  <a:gd name="connsiteX19" fmla="*/ 1645302 w 1668162"/>
                  <a:gd name="connsiteY19" fmla="*/ 189228 h 760728"/>
                  <a:gd name="connsiteX20" fmla="*/ 1523382 w 1668162"/>
                  <a:gd name="connsiteY20" fmla="*/ 196848 h 760728"/>
                  <a:gd name="connsiteX0" fmla="*/ 1516863 w 1661643"/>
                  <a:gd name="connsiteY0" fmla="*/ 196848 h 760728"/>
                  <a:gd name="connsiteX1" fmla="*/ 16392 w 1661643"/>
                  <a:gd name="connsiteY1" fmla="*/ 0 h 760728"/>
                  <a:gd name="connsiteX2" fmla="*/ 0 w 1661643"/>
                  <a:gd name="connsiteY2" fmla="*/ 614358 h 760728"/>
                  <a:gd name="connsiteX3" fmla="*/ 1585443 w 1661643"/>
                  <a:gd name="connsiteY3" fmla="*/ 760728 h 760728"/>
                  <a:gd name="connsiteX4" fmla="*/ 1623543 w 1661643"/>
                  <a:gd name="connsiteY4" fmla="*/ 684528 h 760728"/>
                  <a:gd name="connsiteX5" fmla="*/ 1615923 w 1661643"/>
                  <a:gd name="connsiteY5" fmla="*/ 661668 h 760728"/>
                  <a:gd name="connsiteX6" fmla="*/ 1600683 w 1661643"/>
                  <a:gd name="connsiteY6" fmla="*/ 646428 h 760728"/>
                  <a:gd name="connsiteX7" fmla="*/ 1615923 w 1661643"/>
                  <a:gd name="connsiteY7" fmla="*/ 608328 h 760728"/>
                  <a:gd name="connsiteX8" fmla="*/ 1631163 w 1661643"/>
                  <a:gd name="connsiteY8" fmla="*/ 554988 h 760728"/>
                  <a:gd name="connsiteX9" fmla="*/ 1593063 w 1661643"/>
                  <a:gd name="connsiteY9" fmla="*/ 524508 h 760728"/>
                  <a:gd name="connsiteX10" fmla="*/ 1654023 w 1661643"/>
                  <a:gd name="connsiteY10" fmla="*/ 478788 h 760728"/>
                  <a:gd name="connsiteX11" fmla="*/ 1623543 w 1661643"/>
                  <a:gd name="connsiteY11" fmla="*/ 448308 h 760728"/>
                  <a:gd name="connsiteX12" fmla="*/ 1654023 w 1661643"/>
                  <a:gd name="connsiteY12" fmla="*/ 440688 h 760728"/>
                  <a:gd name="connsiteX13" fmla="*/ 1654023 w 1661643"/>
                  <a:gd name="connsiteY13" fmla="*/ 402588 h 760728"/>
                  <a:gd name="connsiteX14" fmla="*/ 1638783 w 1661643"/>
                  <a:gd name="connsiteY14" fmla="*/ 364488 h 760728"/>
                  <a:gd name="connsiteX15" fmla="*/ 1631163 w 1661643"/>
                  <a:gd name="connsiteY15" fmla="*/ 318768 h 760728"/>
                  <a:gd name="connsiteX16" fmla="*/ 1638783 w 1661643"/>
                  <a:gd name="connsiteY16" fmla="*/ 257808 h 760728"/>
                  <a:gd name="connsiteX17" fmla="*/ 1646403 w 1661643"/>
                  <a:gd name="connsiteY17" fmla="*/ 204468 h 760728"/>
                  <a:gd name="connsiteX18" fmla="*/ 1661643 w 1661643"/>
                  <a:gd name="connsiteY18" fmla="*/ 151128 h 760728"/>
                  <a:gd name="connsiteX19" fmla="*/ 1638783 w 1661643"/>
                  <a:gd name="connsiteY19" fmla="*/ 189228 h 760728"/>
                  <a:gd name="connsiteX20" fmla="*/ 1516863 w 1661643"/>
                  <a:gd name="connsiteY20" fmla="*/ 196848 h 760728"/>
                  <a:gd name="connsiteX0" fmla="*/ 1512587 w 1657367"/>
                  <a:gd name="connsiteY0" fmla="*/ 196848 h 760728"/>
                  <a:gd name="connsiteX1" fmla="*/ 12116 w 1657367"/>
                  <a:gd name="connsiteY1" fmla="*/ 0 h 760728"/>
                  <a:gd name="connsiteX2" fmla="*/ 0 w 1657367"/>
                  <a:gd name="connsiteY2" fmla="*/ 593779 h 760728"/>
                  <a:gd name="connsiteX3" fmla="*/ 1581167 w 1657367"/>
                  <a:gd name="connsiteY3" fmla="*/ 760728 h 760728"/>
                  <a:gd name="connsiteX4" fmla="*/ 1619267 w 1657367"/>
                  <a:gd name="connsiteY4" fmla="*/ 684528 h 760728"/>
                  <a:gd name="connsiteX5" fmla="*/ 1611647 w 1657367"/>
                  <a:gd name="connsiteY5" fmla="*/ 661668 h 760728"/>
                  <a:gd name="connsiteX6" fmla="*/ 1596407 w 1657367"/>
                  <a:gd name="connsiteY6" fmla="*/ 646428 h 760728"/>
                  <a:gd name="connsiteX7" fmla="*/ 1611647 w 1657367"/>
                  <a:gd name="connsiteY7" fmla="*/ 608328 h 760728"/>
                  <a:gd name="connsiteX8" fmla="*/ 1626887 w 1657367"/>
                  <a:gd name="connsiteY8" fmla="*/ 554988 h 760728"/>
                  <a:gd name="connsiteX9" fmla="*/ 1588787 w 1657367"/>
                  <a:gd name="connsiteY9" fmla="*/ 524508 h 760728"/>
                  <a:gd name="connsiteX10" fmla="*/ 1649747 w 1657367"/>
                  <a:gd name="connsiteY10" fmla="*/ 478788 h 760728"/>
                  <a:gd name="connsiteX11" fmla="*/ 1619267 w 1657367"/>
                  <a:gd name="connsiteY11" fmla="*/ 448308 h 760728"/>
                  <a:gd name="connsiteX12" fmla="*/ 1649747 w 1657367"/>
                  <a:gd name="connsiteY12" fmla="*/ 440688 h 760728"/>
                  <a:gd name="connsiteX13" fmla="*/ 1649747 w 1657367"/>
                  <a:gd name="connsiteY13" fmla="*/ 402588 h 760728"/>
                  <a:gd name="connsiteX14" fmla="*/ 1634507 w 1657367"/>
                  <a:gd name="connsiteY14" fmla="*/ 364488 h 760728"/>
                  <a:gd name="connsiteX15" fmla="*/ 1626887 w 1657367"/>
                  <a:gd name="connsiteY15" fmla="*/ 318768 h 760728"/>
                  <a:gd name="connsiteX16" fmla="*/ 1634507 w 1657367"/>
                  <a:gd name="connsiteY16" fmla="*/ 257808 h 760728"/>
                  <a:gd name="connsiteX17" fmla="*/ 1642127 w 1657367"/>
                  <a:gd name="connsiteY17" fmla="*/ 204468 h 760728"/>
                  <a:gd name="connsiteX18" fmla="*/ 1657367 w 1657367"/>
                  <a:gd name="connsiteY18" fmla="*/ 151128 h 760728"/>
                  <a:gd name="connsiteX19" fmla="*/ 1634507 w 1657367"/>
                  <a:gd name="connsiteY19" fmla="*/ 189228 h 760728"/>
                  <a:gd name="connsiteX20" fmla="*/ 1512587 w 1657367"/>
                  <a:gd name="connsiteY20" fmla="*/ 196848 h 760728"/>
                  <a:gd name="connsiteX0" fmla="*/ 1512587 w 1657367"/>
                  <a:gd name="connsiteY0" fmla="*/ 195750 h 759630"/>
                  <a:gd name="connsiteX1" fmla="*/ 22141 w 1657367"/>
                  <a:gd name="connsiteY1" fmla="*/ 0 h 759630"/>
                  <a:gd name="connsiteX2" fmla="*/ 0 w 1657367"/>
                  <a:gd name="connsiteY2" fmla="*/ 592681 h 759630"/>
                  <a:gd name="connsiteX3" fmla="*/ 1581167 w 1657367"/>
                  <a:gd name="connsiteY3" fmla="*/ 759630 h 759630"/>
                  <a:gd name="connsiteX4" fmla="*/ 1619267 w 1657367"/>
                  <a:gd name="connsiteY4" fmla="*/ 683430 h 759630"/>
                  <a:gd name="connsiteX5" fmla="*/ 1611647 w 1657367"/>
                  <a:gd name="connsiteY5" fmla="*/ 660570 h 759630"/>
                  <a:gd name="connsiteX6" fmla="*/ 1596407 w 1657367"/>
                  <a:gd name="connsiteY6" fmla="*/ 645330 h 759630"/>
                  <a:gd name="connsiteX7" fmla="*/ 1611647 w 1657367"/>
                  <a:gd name="connsiteY7" fmla="*/ 607230 h 759630"/>
                  <a:gd name="connsiteX8" fmla="*/ 1626887 w 1657367"/>
                  <a:gd name="connsiteY8" fmla="*/ 553890 h 759630"/>
                  <a:gd name="connsiteX9" fmla="*/ 1588787 w 1657367"/>
                  <a:gd name="connsiteY9" fmla="*/ 523410 h 759630"/>
                  <a:gd name="connsiteX10" fmla="*/ 1649747 w 1657367"/>
                  <a:gd name="connsiteY10" fmla="*/ 477690 h 759630"/>
                  <a:gd name="connsiteX11" fmla="*/ 1619267 w 1657367"/>
                  <a:gd name="connsiteY11" fmla="*/ 447210 h 759630"/>
                  <a:gd name="connsiteX12" fmla="*/ 1649747 w 1657367"/>
                  <a:gd name="connsiteY12" fmla="*/ 439590 h 759630"/>
                  <a:gd name="connsiteX13" fmla="*/ 1649747 w 1657367"/>
                  <a:gd name="connsiteY13" fmla="*/ 401490 h 759630"/>
                  <a:gd name="connsiteX14" fmla="*/ 1634507 w 1657367"/>
                  <a:gd name="connsiteY14" fmla="*/ 363390 h 759630"/>
                  <a:gd name="connsiteX15" fmla="*/ 1626887 w 1657367"/>
                  <a:gd name="connsiteY15" fmla="*/ 317670 h 759630"/>
                  <a:gd name="connsiteX16" fmla="*/ 1634507 w 1657367"/>
                  <a:gd name="connsiteY16" fmla="*/ 256710 h 759630"/>
                  <a:gd name="connsiteX17" fmla="*/ 1642127 w 1657367"/>
                  <a:gd name="connsiteY17" fmla="*/ 203370 h 759630"/>
                  <a:gd name="connsiteX18" fmla="*/ 1657367 w 1657367"/>
                  <a:gd name="connsiteY18" fmla="*/ 150030 h 759630"/>
                  <a:gd name="connsiteX19" fmla="*/ 1634507 w 1657367"/>
                  <a:gd name="connsiteY19" fmla="*/ 188130 h 759630"/>
                  <a:gd name="connsiteX20" fmla="*/ 1512587 w 1657367"/>
                  <a:gd name="connsiteY20" fmla="*/ 195750 h 759630"/>
                  <a:gd name="connsiteX0" fmla="*/ 1512587 w 1657367"/>
                  <a:gd name="connsiteY0" fmla="*/ 132639 h 696519"/>
                  <a:gd name="connsiteX1" fmla="*/ 42727 w 1657367"/>
                  <a:gd name="connsiteY1" fmla="*/ 0 h 696519"/>
                  <a:gd name="connsiteX2" fmla="*/ 0 w 1657367"/>
                  <a:gd name="connsiteY2" fmla="*/ 529570 h 696519"/>
                  <a:gd name="connsiteX3" fmla="*/ 1581167 w 1657367"/>
                  <a:gd name="connsiteY3" fmla="*/ 696519 h 696519"/>
                  <a:gd name="connsiteX4" fmla="*/ 1619267 w 1657367"/>
                  <a:gd name="connsiteY4" fmla="*/ 620319 h 696519"/>
                  <a:gd name="connsiteX5" fmla="*/ 1611647 w 1657367"/>
                  <a:gd name="connsiteY5" fmla="*/ 597459 h 696519"/>
                  <a:gd name="connsiteX6" fmla="*/ 1596407 w 1657367"/>
                  <a:gd name="connsiteY6" fmla="*/ 582219 h 696519"/>
                  <a:gd name="connsiteX7" fmla="*/ 1611647 w 1657367"/>
                  <a:gd name="connsiteY7" fmla="*/ 544119 h 696519"/>
                  <a:gd name="connsiteX8" fmla="*/ 1626887 w 1657367"/>
                  <a:gd name="connsiteY8" fmla="*/ 490779 h 696519"/>
                  <a:gd name="connsiteX9" fmla="*/ 1588787 w 1657367"/>
                  <a:gd name="connsiteY9" fmla="*/ 460299 h 696519"/>
                  <a:gd name="connsiteX10" fmla="*/ 1649747 w 1657367"/>
                  <a:gd name="connsiteY10" fmla="*/ 414579 h 696519"/>
                  <a:gd name="connsiteX11" fmla="*/ 1619267 w 1657367"/>
                  <a:gd name="connsiteY11" fmla="*/ 384099 h 696519"/>
                  <a:gd name="connsiteX12" fmla="*/ 1649747 w 1657367"/>
                  <a:gd name="connsiteY12" fmla="*/ 376479 h 696519"/>
                  <a:gd name="connsiteX13" fmla="*/ 1649747 w 1657367"/>
                  <a:gd name="connsiteY13" fmla="*/ 338379 h 696519"/>
                  <a:gd name="connsiteX14" fmla="*/ 1634507 w 1657367"/>
                  <a:gd name="connsiteY14" fmla="*/ 300279 h 696519"/>
                  <a:gd name="connsiteX15" fmla="*/ 1626887 w 1657367"/>
                  <a:gd name="connsiteY15" fmla="*/ 254559 h 696519"/>
                  <a:gd name="connsiteX16" fmla="*/ 1634507 w 1657367"/>
                  <a:gd name="connsiteY16" fmla="*/ 193599 h 696519"/>
                  <a:gd name="connsiteX17" fmla="*/ 1642127 w 1657367"/>
                  <a:gd name="connsiteY17" fmla="*/ 140259 h 696519"/>
                  <a:gd name="connsiteX18" fmla="*/ 1657367 w 1657367"/>
                  <a:gd name="connsiteY18" fmla="*/ 86919 h 696519"/>
                  <a:gd name="connsiteX19" fmla="*/ 1634507 w 1657367"/>
                  <a:gd name="connsiteY19" fmla="*/ 125019 h 696519"/>
                  <a:gd name="connsiteX20" fmla="*/ 1512587 w 1657367"/>
                  <a:gd name="connsiteY20" fmla="*/ 132639 h 696519"/>
                  <a:gd name="connsiteX0" fmla="*/ 1512587 w 1657367"/>
                  <a:gd name="connsiteY0" fmla="*/ 154971 h 718851"/>
                  <a:gd name="connsiteX1" fmla="*/ 23613 w 1657367"/>
                  <a:gd name="connsiteY1" fmla="*/ 0 h 718851"/>
                  <a:gd name="connsiteX2" fmla="*/ 0 w 1657367"/>
                  <a:gd name="connsiteY2" fmla="*/ 551902 h 718851"/>
                  <a:gd name="connsiteX3" fmla="*/ 1581167 w 1657367"/>
                  <a:gd name="connsiteY3" fmla="*/ 718851 h 718851"/>
                  <a:gd name="connsiteX4" fmla="*/ 1619267 w 1657367"/>
                  <a:gd name="connsiteY4" fmla="*/ 642651 h 718851"/>
                  <a:gd name="connsiteX5" fmla="*/ 1611647 w 1657367"/>
                  <a:gd name="connsiteY5" fmla="*/ 619791 h 718851"/>
                  <a:gd name="connsiteX6" fmla="*/ 1596407 w 1657367"/>
                  <a:gd name="connsiteY6" fmla="*/ 604551 h 718851"/>
                  <a:gd name="connsiteX7" fmla="*/ 1611647 w 1657367"/>
                  <a:gd name="connsiteY7" fmla="*/ 566451 h 718851"/>
                  <a:gd name="connsiteX8" fmla="*/ 1626887 w 1657367"/>
                  <a:gd name="connsiteY8" fmla="*/ 513111 h 718851"/>
                  <a:gd name="connsiteX9" fmla="*/ 1588787 w 1657367"/>
                  <a:gd name="connsiteY9" fmla="*/ 482631 h 718851"/>
                  <a:gd name="connsiteX10" fmla="*/ 1649747 w 1657367"/>
                  <a:gd name="connsiteY10" fmla="*/ 436911 h 718851"/>
                  <a:gd name="connsiteX11" fmla="*/ 1619267 w 1657367"/>
                  <a:gd name="connsiteY11" fmla="*/ 406431 h 718851"/>
                  <a:gd name="connsiteX12" fmla="*/ 1649747 w 1657367"/>
                  <a:gd name="connsiteY12" fmla="*/ 398811 h 718851"/>
                  <a:gd name="connsiteX13" fmla="*/ 1649747 w 1657367"/>
                  <a:gd name="connsiteY13" fmla="*/ 360711 h 718851"/>
                  <a:gd name="connsiteX14" fmla="*/ 1634507 w 1657367"/>
                  <a:gd name="connsiteY14" fmla="*/ 322611 h 718851"/>
                  <a:gd name="connsiteX15" fmla="*/ 1626887 w 1657367"/>
                  <a:gd name="connsiteY15" fmla="*/ 276891 h 718851"/>
                  <a:gd name="connsiteX16" fmla="*/ 1634507 w 1657367"/>
                  <a:gd name="connsiteY16" fmla="*/ 215931 h 718851"/>
                  <a:gd name="connsiteX17" fmla="*/ 1642127 w 1657367"/>
                  <a:gd name="connsiteY17" fmla="*/ 162591 h 718851"/>
                  <a:gd name="connsiteX18" fmla="*/ 1657367 w 1657367"/>
                  <a:gd name="connsiteY18" fmla="*/ 109251 h 718851"/>
                  <a:gd name="connsiteX19" fmla="*/ 1634507 w 1657367"/>
                  <a:gd name="connsiteY19" fmla="*/ 147351 h 718851"/>
                  <a:gd name="connsiteX20" fmla="*/ 1512587 w 1657367"/>
                  <a:gd name="connsiteY20" fmla="*/ 154971 h 718851"/>
                  <a:gd name="connsiteX0" fmla="*/ 1542590 w 1687370"/>
                  <a:gd name="connsiteY0" fmla="*/ 154971 h 718851"/>
                  <a:gd name="connsiteX1" fmla="*/ 53616 w 1687370"/>
                  <a:gd name="connsiteY1" fmla="*/ 0 h 718851"/>
                  <a:gd name="connsiteX2" fmla="*/ 0 w 1687370"/>
                  <a:gd name="connsiteY2" fmla="*/ 597575 h 718851"/>
                  <a:gd name="connsiteX3" fmla="*/ 1611170 w 1687370"/>
                  <a:gd name="connsiteY3" fmla="*/ 718851 h 718851"/>
                  <a:gd name="connsiteX4" fmla="*/ 1649270 w 1687370"/>
                  <a:gd name="connsiteY4" fmla="*/ 642651 h 718851"/>
                  <a:gd name="connsiteX5" fmla="*/ 1641650 w 1687370"/>
                  <a:gd name="connsiteY5" fmla="*/ 619791 h 718851"/>
                  <a:gd name="connsiteX6" fmla="*/ 1626410 w 1687370"/>
                  <a:gd name="connsiteY6" fmla="*/ 604551 h 718851"/>
                  <a:gd name="connsiteX7" fmla="*/ 1641650 w 1687370"/>
                  <a:gd name="connsiteY7" fmla="*/ 566451 h 718851"/>
                  <a:gd name="connsiteX8" fmla="*/ 1656890 w 1687370"/>
                  <a:gd name="connsiteY8" fmla="*/ 513111 h 718851"/>
                  <a:gd name="connsiteX9" fmla="*/ 1618790 w 1687370"/>
                  <a:gd name="connsiteY9" fmla="*/ 482631 h 718851"/>
                  <a:gd name="connsiteX10" fmla="*/ 1679750 w 1687370"/>
                  <a:gd name="connsiteY10" fmla="*/ 436911 h 718851"/>
                  <a:gd name="connsiteX11" fmla="*/ 1649270 w 1687370"/>
                  <a:gd name="connsiteY11" fmla="*/ 406431 h 718851"/>
                  <a:gd name="connsiteX12" fmla="*/ 1679750 w 1687370"/>
                  <a:gd name="connsiteY12" fmla="*/ 398811 h 718851"/>
                  <a:gd name="connsiteX13" fmla="*/ 1679750 w 1687370"/>
                  <a:gd name="connsiteY13" fmla="*/ 360711 h 718851"/>
                  <a:gd name="connsiteX14" fmla="*/ 1664510 w 1687370"/>
                  <a:gd name="connsiteY14" fmla="*/ 322611 h 718851"/>
                  <a:gd name="connsiteX15" fmla="*/ 1656890 w 1687370"/>
                  <a:gd name="connsiteY15" fmla="*/ 276891 h 718851"/>
                  <a:gd name="connsiteX16" fmla="*/ 1664510 w 1687370"/>
                  <a:gd name="connsiteY16" fmla="*/ 215931 h 718851"/>
                  <a:gd name="connsiteX17" fmla="*/ 1672130 w 1687370"/>
                  <a:gd name="connsiteY17" fmla="*/ 162591 h 718851"/>
                  <a:gd name="connsiteX18" fmla="*/ 1687370 w 1687370"/>
                  <a:gd name="connsiteY18" fmla="*/ 109251 h 718851"/>
                  <a:gd name="connsiteX19" fmla="*/ 1664510 w 1687370"/>
                  <a:gd name="connsiteY19" fmla="*/ 147351 h 718851"/>
                  <a:gd name="connsiteX20" fmla="*/ 1542590 w 1687370"/>
                  <a:gd name="connsiteY20" fmla="*/ 154971 h 718851"/>
                  <a:gd name="connsiteX0" fmla="*/ 1542590 w 1687370"/>
                  <a:gd name="connsiteY0" fmla="*/ 108347 h 672227"/>
                  <a:gd name="connsiteX1" fmla="*/ 36979 w 1687370"/>
                  <a:gd name="connsiteY1" fmla="*/ 0 h 672227"/>
                  <a:gd name="connsiteX2" fmla="*/ 0 w 1687370"/>
                  <a:gd name="connsiteY2" fmla="*/ 550951 h 672227"/>
                  <a:gd name="connsiteX3" fmla="*/ 1611170 w 1687370"/>
                  <a:gd name="connsiteY3" fmla="*/ 672227 h 672227"/>
                  <a:gd name="connsiteX4" fmla="*/ 1649270 w 1687370"/>
                  <a:gd name="connsiteY4" fmla="*/ 596027 h 672227"/>
                  <a:gd name="connsiteX5" fmla="*/ 1641650 w 1687370"/>
                  <a:gd name="connsiteY5" fmla="*/ 573167 h 672227"/>
                  <a:gd name="connsiteX6" fmla="*/ 1626410 w 1687370"/>
                  <a:gd name="connsiteY6" fmla="*/ 557927 h 672227"/>
                  <a:gd name="connsiteX7" fmla="*/ 1641650 w 1687370"/>
                  <a:gd name="connsiteY7" fmla="*/ 519827 h 672227"/>
                  <a:gd name="connsiteX8" fmla="*/ 1656890 w 1687370"/>
                  <a:gd name="connsiteY8" fmla="*/ 466487 h 672227"/>
                  <a:gd name="connsiteX9" fmla="*/ 1618790 w 1687370"/>
                  <a:gd name="connsiteY9" fmla="*/ 436007 h 672227"/>
                  <a:gd name="connsiteX10" fmla="*/ 1679750 w 1687370"/>
                  <a:gd name="connsiteY10" fmla="*/ 390287 h 672227"/>
                  <a:gd name="connsiteX11" fmla="*/ 1649270 w 1687370"/>
                  <a:gd name="connsiteY11" fmla="*/ 359807 h 672227"/>
                  <a:gd name="connsiteX12" fmla="*/ 1679750 w 1687370"/>
                  <a:gd name="connsiteY12" fmla="*/ 352187 h 672227"/>
                  <a:gd name="connsiteX13" fmla="*/ 1679750 w 1687370"/>
                  <a:gd name="connsiteY13" fmla="*/ 314087 h 672227"/>
                  <a:gd name="connsiteX14" fmla="*/ 1664510 w 1687370"/>
                  <a:gd name="connsiteY14" fmla="*/ 275987 h 672227"/>
                  <a:gd name="connsiteX15" fmla="*/ 1656890 w 1687370"/>
                  <a:gd name="connsiteY15" fmla="*/ 230267 h 672227"/>
                  <a:gd name="connsiteX16" fmla="*/ 1664510 w 1687370"/>
                  <a:gd name="connsiteY16" fmla="*/ 169307 h 672227"/>
                  <a:gd name="connsiteX17" fmla="*/ 1672130 w 1687370"/>
                  <a:gd name="connsiteY17" fmla="*/ 115967 h 672227"/>
                  <a:gd name="connsiteX18" fmla="*/ 1687370 w 1687370"/>
                  <a:gd name="connsiteY18" fmla="*/ 62627 h 672227"/>
                  <a:gd name="connsiteX19" fmla="*/ 1664510 w 1687370"/>
                  <a:gd name="connsiteY19" fmla="*/ 100727 h 672227"/>
                  <a:gd name="connsiteX20" fmla="*/ 1542590 w 1687370"/>
                  <a:gd name="connsiteY20" fmla="*/ 108347 h 672227"/>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 name="connsiteX0" fmla="*/ 1542590 w 1687370"/>
                  <a:gd name="connsiteY0" fmla="*/ 125338 h 689218"/>
                  <a:gd name="connsiteX1" fmla="*/ 38147 w 1687370"/>
                  <a:gd name="connsiteY1" fmla="*/ 0 h 689218"/>
                  <a:gd name="connsiteX2" fmla="*/ 0 w 1687370"/>
                  <a:gd name="connsiteY2" fmla="*/ 567942 h 689218"/>
                  <a:gd name="connsiteX3" fmla="*/ 1611170 w 1687370"/>
                  <a:gd name="connsiteY3" fmla="*/ 689218 h 689218"/>
                  <a:gd name="connsiteX4" fmla="*/ 1649270 w 1687370"/>
                  <a:gd name="connsiteY4" fmla="*/ 613018 h 689218"/>
                  <a:gd name="connsiteX5" fmla="*/ 1641650 w 1687370"/>
                  <a:gd name="connsiteY5" fmla="*/ 590158 h 689218"/>
                  <a:gd name="connsiteX6" fmla="*/ 1626410 w 1687370"/>
                  <a:gd name="connsiteY6" fmla="*/ 574918 h 689218"/>
                  <a:gd name="connsiteX7" fmla="*/ 1641650 w 1687370"/>
                  <a:gd name="connsiteY7" fmla="*/ 536818 h 689218"/>
                  <a:gd name="connsiteX8" fmla="*/ 1656890 w 1687370"/>
                  <a:gd name="connsiteY8" fmla="*/ 483478 h 689218"/>
                  <a:gd name="connsiteX9" fmla="*/ 1618790 w 1687370"/>
                  <a:gd name="connsiteY9" fmla="*/ 452998 h 689218"/>
                  <a:gd name="connsiteX10" fmla="*/ 1679750 w 1687370"/>
                  <a:gd name="connsiteY10" fmla="*/ 407278 h 689218"/>
                  <a:gd name="connsiteX11" fmla="*/ 1649270 w 1687370"/>
                  <a:gd name="connsiteY11" fmla="*/ 376798 h 689218"/>
                  <a:gd name="connsiteX12" fmla="*/ 1679750 w 1687370"/>
                  <a:gd name="connsiteY12" fmla="*/ 369178 h 689218"/>
                  <a:gd name="connsiteX13" fmla="*/ 1679750 w 1687370"/>
                  <a:gd name="connsiteY13" fmla="*/ 331078 h 689218"/>
                  <a:gd name="connsiteX14" fmla="*/ 1664510 w 1687370"/>
                  <a:gd name="connsiteY14" fmla="*/ 292978 h 689218"/>
                  <a:gd name="connsiteX15" fmla="*/ 1656890 w 1687370"/>
                  <a:gd name="connsiteY15" fmla="*/ 247258 h 689218"/>
                  <a:gd name="connsiteX16" fmla="*/ 1664510 w 1687370"/>
                  <a:gd name="connsiteY16" fmla="*/ 186298 h 689218"/>
                  <a:gd name="connsiteX17" fmla="*/ 1672130 w 1687370"/>
                  <a:gd name="connsiteY17" fmla="*/ 132958 h 689218"/>
                  <a:gd name="connsiteX18" fmla="*/ 1687370 w 1687370"/>
                  <a:gd name="connsiteY18" fmla="*/ 79618 h 689218"/>
                  <a:gd name="connsiteX19" fmla="*/ 1664510 w 1687370"/>
                  <a:gd name="connsiteY19" fmla="*/ 117718 h 689218"/>
                  <a:gd name="connsiteX20" fmla="*/ 1542590 w 1687370"/>
                  <a:gd name="connsiteY20" fmla="*/ 125338 h 6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370" h="689218">
                    <a:moveTo>
                      <a:pt x="1542590" y="125338"/>
                    </a:moveTo>
                    <a:lnTo>
                      <a:pt x="38147" y="0"/>
                    </a:lnTo>
                    <a:cubicBezTo>
                      <a:pt x="23360" y="185518"/>
                      <a:pt x="1188" y="384872"/>
                      <a:pt x="0" y="567942"/>
                    </a:cubicBezTo>
                    <a:lnTo>
                      <a:pt x="1611170" y="689218"/>
                    </a:lnTo>
                    <a:lnTo>
                      <a:pt x="1649270" y="613018"/>
                    </a:lnTo>
                    <a:lnTo>
                      <a:pt x="1641650" y="590158"/>
                    </a:lnTo>
                    <a:lnTo>
                      <a:pt x="1626410" y="574918"/>
                    </a:lnTo>
                    <a:lnTo>
                      <a:pt x="1641650" y="536818"/>
                    </a:lnTo>
                    <a:lnTo>
                      <a:pt x="1656890" y="483478"/>
                    </a:lnTo>
                    <a:lnTo>
                      <a:pt x="1618790" y="452998"/>
                    </a:lnTo>
                    <a:lnTo>
                      <a:pt x="1679750" y="407278"/>
                    </a:lnTo>
                    <a:lnTo>
                      <a:pt x="1649270" y="376798"/>
                    </a:lnTo>
                    <a:lnTo>
                      <a:pt x="1679750" y="369178"/>
                    </a:lnTo>
                    <a:lnTo>
                      <a:pt x="1679750" y="331078"/>
                    </a:lnTo>
                    <a:lnTo>
                      <a:pt x="1664510" y="292978"/>
                    </a:lnTo>
                    <a:lnTo>
                      <a:pt x="1656890" y="247258"/>
                    </a:lnTo>
                    <a:lnTo>
                      <a:pt x="1664510" y="186298"/>
                    </a:lnTo>
                    <a:lnTo>
                      <a:pt x="1672130" y="132958"/>
                    </a:lnTo>
                    <a:lnTo>
                      <a:pt x="1687370" y="79618"/>
                    </a:lnTo>
                    <a:cubicBezTo>
                      <a:pt x="1662986" y="112130"/>
                      <a:pt x="1664510" y="97398"/>
                      <a:pt x="1664510" y="117718"/>
                    </a:cubicBezTo>
                    <a:lnTo>
                      <a:pt x="1542590" y="125338"/>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defRPr/>
                </a:pPr>
                <a:r>
                  <a:rPr lang="en-US" kern="0" dirty="0" smtClean="0">
                    <a:solidFill>
                      <a:prstClr val="white"/>
                    </a:solidFill>
                    <a:latin typeface="Arial" charset="0"/>
                    <a:cs typeface="Arial" charset="0"/>
                  </a:rPr>
                  <a:t> </a:t>
                </a:r>
                <a:endParaRPr lang="ar-EG" kern="0" dirty="0">
                  <a:solidFill>
                    <a:prstClr val="white"/>
                  </a:solidFill>
                  <a:latin typeface="Arial" charset="0"/>
                </a:endParaRPr>
              </a:p>
            </p:txBody>
          </p:sp>
          <p:cxnSp>
            <p:nvCxnSpPr>
              <p:cNvPr id="16" name="Straight Connector 15"/>
              <p:cNvCxnSpPr/>
              <p:nvPr/>
            </p:nvCxnSpPr>
            <p:spPr>
              <a:xfrm rot="16020000" flipH="1">
                <a:off x="3264461" y="792104"/>
                <a:ext cx="18968" cy="4536734"/>
              </a:xfrm>
              <a:prstGeom prst="line">
                <a:avLst/>
              </a:prstGeom>
              <a:noFill/>
              <a:ln w="381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ysDot"/>
              </a:ln>
              <a:effectLst>
                <a:outerShdw blurRad="50800" dist="38100" algn="l" rotWithShape="0">
                  <a:prstClr val="black">
                    <a:alpha val="40000"/>
                  </a:prstClr>
                </a:outerShdw>
              </a:effectLst>
            </p:spPr>
          </p:cxnSp>
        </p:grpSp>
        <p:sp>
          <p:nvSpPr>
            <p:cNvPr id="14" name="Rectangle 13"/>
            <p:cNvSpPr/>
            <p:nvPr/>
          </p:nvSpPr>
          <p:spPr>
            <a:xfrm rot="21540000">
              <a:off x="1311111" y="890369"/>
              <a:ext cx="7195422" cy="76878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60000" lvl="1" indent="-360000" algn="just" rtl="0" fontAlgn="base">
                <a:lnSpc>
                  <a:spcPct val="140000"/>
                </a:lnSpc>
                <a:spcBef>
                  <a:spcPts val="1000"/>
                </a:spcBef>
                <a:spcAft>
                  <a:spcPct val="0"/>
                </a:spcAft>
                <a:buClr>
                  <a:sysClr val="windowText" lastClr="000000"/>
                </a:buClr>
                <a:buFontTx/>
                <a:buBlip>
                  <a:blip r:embed="rId4"/>
                </a:buBlip>
                <a:defRPr/>
              </a:pPr>
              <a:endParaRPr lang="en-US" altLang="zh-CN" sz="2300" b="1" kern="0" dirty="0">
                <a:solidFill>
                  <a:sysClr val="windowText" lastClr="000000"/>
                </a:solidFill>
                <a:latin typeface="Comic Sans MS" pitchFamily="66" charset="0"/>
              </a:endParaRPr>
            </a:p>
          </p:txBody>
        </p:sp>
      </p:grpSp>
      <p:sp>
        <p:nvSpPr>
          <p:cNvPr id="2" name="TextBox 1"/>
          <p:cNvSpPr txBox="1"/>
          <p:nvPr/>
        </p:nvSpPr>
        <p:spPr>
          <a:xfrm>
            <a:off x="1255259" y="2993848"/>
            <a:ext cx="7355342" cy="2062103"/>
          </a:xfrm>
          <a:prstGeom prst="rect">
            <a:avLst/>
          </a:prstGeom>
          <a:noFill/>
        </p:spPr>
        <p:txBody>
          <a:bodyPr wrap="square" rtlCol="1">
            <a:spAutoFit/>
          </a:bodyPr>
          <a:lstStyle/>
          <a:p>
            <a:pPr algn="just"/>
            <a:r>
              <a:rPr lang="en-US" sz="3200" b="1" dirty="0" smtClean="0">
                <a:solidFill>
                  <a:schemeClr val="bg1"/>
                </a:solidFill>
                <a:latin typeface="Comic Sans MS" pitchFamily="66" charset="0"/>
              </a:rPr>
              <a:t>Communication can be defined as the transfer of information that is received and </a:t>
            </a:r>
            <a:r>
              <a:rPr lang="en-US" sz="3200" b="1" u="sng" dirty="0" smtClean="0">
                <a:solidFill>
                  <a:schemeClr val="bg1"/>
                </a:solidFill>
                <a:latin typeface="Comic Sans MS" pitchFamily="66" charset="0"/>
              </a:rPr>
              <a:t>fully understood </a:t>
            </a:r>
            <a:r>
              <a:rPr lang="en-US" sz="3200" b="1" dirty="0" smtClean="0">
                <a:solidFill>
                  <a:schemeClr val="bg1"/>
                </a:solidFill>
                <a:latin typeface="Comic Sans MS" pitchFamily="66" charset="0"/>
              </a:rPr>
              <a:t>from one source to anther.</a:t>
            </a:r>
            <a:endParaRPr lang="ar-EG" sz="3200" b="1" dirty="0">
              <a:solidFill>
                <a:schemeClr val="bg1"/>
              </a:solidFill>
              <a:latin typeface="Comic Sans MS" pitchFamily="66" charset="0"/>
            </a:endParaRPr>
          </a:p>
        </p:txBody>
      </p:sp>
      <p:sp>
        <p:nvSpPr>
          <p:cNvPr id="3" name="TextBox 2"/>
          <p:cNvSpPr txBox="1"/>
          <p:nvPr/>
        </p:nvSpPr>
        <p:spPr>
          <a:xfrm>
            <a:off x="457200" y="716249"/>
            <a:ext cx="7467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4000" b="1" dirty="0" smtClean="0">
                <a:solidFill>
                  <a:schemeClr val="bg1"/>
                </a:solidFill>
                <a:latin typeface="Comic Sans MS" pitchFamily="66" charset="0"/>
              </a:rPr>
              <a:t>Definition of communication:</a:t>
            </a:r>
            <a:endParaRPr lang="en-US" sz="4000" b="1" dirty="0">
              <a:solidFill>
                <a:schemeClr val="bg1"/>
              </a:solidFill>
              <a:latin typeface="Comic Sans MS" pitchFamily="66" charset="0"/>
            </a:endParaRPr>
          </a:p>
        </p:txBody>
      </p:sp>
    </p:spTree>
    <p:extLst>
      <p:ext uri="{BB962C8B-B14F-4D97-AF65-F5344CB8AC3E}">
        <p14:creationId xmlns:p14="http://schemas.microsoft.com/office/powerpoint/2010/main" val="2687075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184966" y="399693"/>
            <a:ext cx="888283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CONCLUSION</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685800" y="1417829"/>
            <a:ext cx="10403513" cy="4291758"/>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10" name="Rectangle 9"/>
          <p:cNvSpPr/>
          <p:nvPr/>
        </p:nvSpPr>
        <p:spPr>
          <a:xfrm>
            <a:off x="785225" y="2464926"/>
            <a:ext cx="7283990" cy="2677656"/>
          </a:xfrm>
          <a:prstGeom prst="rect">
            <a:avLst/>
          </a:prstGeom>
        </p:spPr>
        <p:txBody>
          <a:bodyPr wrap="square">
            <a:spAutoFit/>
          </a:bodyPr>
          <a:lstStyle/>
          <a:p>
            <a:pPr algn="just"/>
            <a:r>
              <a:rPr lang="en-US" sz="2400" b="1" dirty="0" smtClean="0">
                <a:solidFill>
                  <a:schemeClr val="bg1"/>
                </a:solidFill>
                <a:latin typeface="Comic Sans MS" pitchFamily="66" charset="0"/>
              </a:rPr>
              <a:t>	Communication </a:t>
            </a:r>
            <a:r>
              <a:rPr lang="en-US" sz="2400" b="1" dirty="0">
                <a:solidFill>
                  <a:schemeClr val="bg1"/>
                </a:solidFill>
                <a:latin typeface="Comic Sans MS" pitchFamily="66" charset="0"/>
              </a:rPr>
              <a:t>is essential wherever there are people living and working together. </a:t>
            </a:r>
            <a:r>
              <a:rPr lang="en-US" sz="2400" b="1" dirty="0" smtClean="0">
                <a:solidFill>
                  <a:schemeClr val="bg1"/>
                </a:solidFill>
                <a:latin typeface="Comic Sans MS" pitchFamily="66" charset="0"/>
              </a:rPr>
              <a:t>Interpersonal </a:t>
            </a:r>
            <a:r>
              <a:rPr lang="en-US" sz="2400" b="1" dirty="0">
                <a:solidFill>
                  <a:schemeClr val="bg1"/>
                </a:solidFill>
                <a:latin typeface="Comic Sans MS" pitchFamily="66" charset="0"/>
              </a:rPr>
              <a:t>relationship is also an important factor in our day to day communication, especially in the field of nursing. Considerable thought and attention have been given to the subject of IPR. </a:t>
            </a:r>
            <a:endParaRPr lang="en-US" sz="2400" b="1" dirty="0" smtClean="0">
              <a:solidFill>
                <a:schemeClr val="bg1"/>
              </a:solidFill>
              <a:latin typeface="Comic Sans MS" pitchFamily="66" charset="0"/>
            </a:endParaRPr>
          </a:p>
        </p:txBody>
      </p:sp>
    </p:spTree>
    <p:extLst>
      <p:ext uri="{BB962C8B-B14F-4D97-AF65-F5344CB8AC3E}">
        <p14:creationId xmlns:p14="http://schemas.microsoft.com/office/powerpoint/2010/main" val="2553477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399786" y="399693"/>
            <a:ext cx="805841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spcBef>
                <a:spcPct val="0"/>
              </a:spcBef>
              <a:spcAft>
                <a:spcPct val="0"/>
              </a:spcAft>
            </a:pPr>
            <a:r>
              <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CONCLUSION</a:t>
            </a: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184966" y="1788769"/>
            <a:ext cx="10403513" cy="4291758"/>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990600" y="2581898"/>
            <a:ext cx="6477000" cy="3035446"/>
          </a:xfrm>
          <a:prstGeom prst="rect">
            <a:avLst/>
          </a:prstGeom>
        </p:spPr>
        <p:txBody>
          <a:bodyPr wrap="square">
            <a:spAutoFit/>
          </a:bodyPr>
          <a:lstStyle/>
          <a:p>
            <a:pPr algn="just" fontAlgn="base">
              <a:lnSpc>
                <a:spcPct val="150000"/>
              </a:lnSpc>
              <a:spcBef>
                <a:spcPct val="0"/>
              </a:spcBef>
              <a:spcAft>
                <a:spcPct val="0"/>
              </a:spcAft>
              <a:buClr>
                <a:srgbClr val="EA157A"/>
              </a:buClr>
            </a:pPr>
            <a:r>
              <a:rPr lang="en-US" sz="2550" b="1" dirty="0" smtClean="0">
                <a:solidFill>
                  <a:prstClr val="black"/>
                </a:solidFill>
                <a:latin typeface="Comic Sans MS" pitchFamily="66" charset="0"/>
                <a:cs typeface="Arial" charset="0"/>
              </a:rPr>
              <a:t>Communication </a:t>
            </a:r>
            <a:r>
              <a:rPr lang="en-US" sz="2550" b="1" dirty="0">
                <a:solidFill>
                  <a:prstClr val="black"/>
                </a:solidFill>
                <a:latin typeface="Comic Sans MS" pitchFamily="66" charset="0"/>
                <a:cs typeface="Arial" charset="0"/>
              </a:rPr>
              <a:t>and interpersonal relationship are both sides of a </a:t>
            </a:r>
            <a:r>
              <a:rPr lang="en-US" sz="2550" b="1" dirty="0" smtClean="0">
                <a:solidFill>
                  <a:prstClr val="black"/>
                </a:solidFill>
                <a:latin typeface="Comic Sans MS" pitchFamily="66" charset="0"/>
                <a:cs typeface="Arial" charset="0"/>
              </a:rPr>
              <a:t>coin. So, Success </a:t>
            </a:r>
            <a:r>
              <a:rPr lang="en-US" sz="2550" b="1" dirty="0">
                <a:solidFill>
                  <a:prstClr val="black"/>
                </a:solidFill>
                <a:latin typeface="Comic Sans MS" pitchFamily="66" charset="0"/>
                <a:cs typeface="Arial" charset="0"/>
              </a:rPr>
              <a:t>for </a:t>
            </a:r>
            <a:r>
              <a:rPr lang="en-US" sz="2550" b="1" dirty="0" smtClean="0">
                <a:solidFill>
                  <a:prstClr val="black"/>
                </a:solidFill>
                <a:latin typeface="Comic Sans MS" pitchFamily="66" charset="0"/>
                <a:cs typeface="Arial" charset="0"/>
              </a:rPr>
              <a:t>G.L……in </a:t>
            </a:r>
            <a:r>
              <a:rPr lang="en-US" sz="2550" b="1" dirty="0">
                <a:solidFill>
                  <a:prstClr val="black"/>
                </a:solidFill>
                <a:latin typeface="Comic Sans MS" pitchFamily="66" charset="0"/>
                <a:cs typeface="Arial" charset="0"/>
              </a:rPr>
              <a:t>the new global and diverse workplace requires excellent communication skills! </a:t>
            </a:r>
            <a:endParaRPr lang="en-US" sz="2550" b="1" dirty="0" smtClean="0">
              <a:solidFill>
                <a:prstClr val="black"/>
              </a:solidFill>
              <a:latin typeface="Comic Sans MS" pitchFamily="66" charset="0"/>
              <a:cs typeface="Arial" charset="0"/>
            </a:endParaRPr>
          </a:p>
        </p:txBody>
      </p:sp>
    </p:spTree>
    <p:extLst>
      <p:ext uri="{BB962C8B-B14F-4D97-AF65-F5344CB8AC3E}">
        <p14:creationId xmlns:p14="http://schemas.microsoft.com/office/powerpoint/2010/main" val="2536945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0" name="Round Diagonal Corner Rectangle 19"/>
          <p:cNvSpPr/>
          <p:nvPr/>
        </p:nvSpPr>
        <p:spPr>
          <a:xfrm>
            <a:off x="399786" y="399693"/>
            <a:ext cx="805841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fontAlgn="base">
              <a:spcBef>
                <a:spcPct val="0"/>
              </a:spcBef>
              <a:spcAft>
                <a:spcPct val="0"/>
              </a:spcAft>
            </a:pPr>
            <a:r>
              <a:rPr lang="en-US" sz="3600" b="1" dirty="0" smtClean="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rPr>
              <a:t>References </a:t>
            </a:r>
            <a:endParaRPr lang="en-US" sz="3600" b="1" dirty="0">
              <a:ln w="18000">
                <a:solidFill>
                  <a:srgbClr val="EA157A">
                    <a:satMod val="140000"/>
                  </a:srgb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grpSp>
        <p:nvGrpSpPr>
          <p:cNvPr id="6" name="Group 34"/>
          <p:cNvGrpSpPr/>
          <p:nvPr/>
        </p:nvGrpSpPr>
        <p:grpSpPr>
          <a:xfrm>
            <a:off x="184966" y="1295400"/>
            <a:ext cx="11397434" cy="4785127"/>
            <a:chOff x="428596" y="1965562"/>
            <a:chExt cx="3744769" cy="3392264"/>
          </a:xfrm>
        </p:grpSpPr>
        <p:sp>
          <p:nvSpPr>
            <p:cNvPr id="8" name="Round Diagonal Corner Rectangle 7"/>
            <p:cNvSpPr/>
            <p:nvPr/>
          </p:nvSpPr>
          <p:spPr>
            <a:xfrm>
              <a:off x="428596" y="1965562"/>
              <a:ext cx="2786943" cy="3392264"/>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9" name="TextBox 8"/>
            <p:cNvSpPr txBox="1"/>
            <p:nvPr/>
          </p:nvSpPr>
          <p:spPr>
            <a:xfrm>
              <a:off x="505921" y="2054380"/>
              <a:ext cx="3667444" cy="3010250"/>
            </a:xfrm>
            <a:prstGeom prst="rect">
              <a:avLst/>
            </a:prstGeom>
            <a:noFill/>
          </p:spPr>
          <p:txBody>
            <a:bodyPr wrap="square" rtlCol="0">
              <a:prstTxWarp prst="textPlain">
                <a:avLst/>
              </a:prstTxWarp>
              <a:spAutoFit/>
            </a:bodyPr>
            <a:lstStyle/>
            <a:p>
              <a:pPr algn="ctr" fontAlgn="base">
                <a:lnSpc>
                  <a:spcPct val="150000"/>
                </a:lnSpc>
                <a:spcBef>
                  <a:spcPct val="0"/>
                </a:spcBef>
                <a:spcAft>
                  <a:spcPct val="0"/>
                </a:spcAft>
              </a:pPr>
              <a:endParaRPr lang="en-US" sz="3200" b="1" dirty="0" smtClean="0">
                <a:solidFill>
                  <a:prstClr val="white"/>
                </a:solidFill>
                <a:latin typeface="Arial" pitchFamily="34" charset="0"/>
                <a:cs typeface="Arial" pitchFamily="34" charset="0"/>
              </a:endParaRPr>
            </a:p>
          </p:txBody>
        </p:sp>
      </p:grpSp>
      <p:sp>
        <p:nvSpPr>
          <p:cNvPr id="3" name="Rectangle 2"/>
          <p:cNvSpPr/>
          <p:nvPr/>
        </p:nvSpPr>
        <p:spPr>
          <a:xfrm>
            <a:off x="130583" y="1568066"/>
            <a:ext cx="8654234" cy="4662815"/>
          </a:xfrm>
          <a:prstGeom prst="rect">
            <a:avLst/>
          </a:prstGeom>
        </p:spPr>
        <p:txBody>
          <a:bodyPr wrap="square">
            <a:spAutoFit/>
          </a:bodyPr>
          <a:lstStyle/>
          <a:p>
            <a:pPr marL="514350" indent="-514350" fontAlgn="base">
              <a:lnSpc>
                <a:spcPct val="150000"/>
              </a:lnSpc>
              <a:spcBef>
                <a:spcPct val="0"/>
              </a:spcBef>
              <a:spcAft>
                <a:spcPct val="0"/>
              </a:spcAft>
              <a:buClr>
                <a:srgbClr val="EA157A"/>
              </a:buClr>
              <a:buFont typeface="+mj-lt"/>
              <a:buAutoNum type="arabicPeriod"/>
            </a:pPr>
            <a:r>
              <a:rPr lang="en-US" sz="2200" b="1" dirty="0">
                <a:solidFill>
                  <a:prstClr val="black"/>
                </a:solidFill>
                <a:latin typeface="Comic Sans MS" pitchFamily="66" charset="0"/>
                <a:cs typeface="Arial" charset="0"/>
              </a:rPr>
              <a:t>Basavanthappa, BT. (2009). Nursing </a:t>
            </a:r>
            <a:r>
              <a:rPr lang="en-US" sz="2200" b="1" dirty="0" smtClean="0">
                <a:solidFill>
                  <a:prstClr val="black"/>
                </a:solidFill>
                <a:latin typeface="Comic Sans MS" pitchFamily="66" charset="0"/>
                <a:cs typeface="Arial" charset="0"/>
              </a:rPr>
              <a:t>Administration</a:t>
            </a:r>
            <a:r>
              <a:rPr lang="en-US" sz="2200" b="1" dirty="0">
                <a:solidFill>
                  <a:prstClr val="black"/>
                </a:solidFill>
                <a:latin typeface="Comic Sans MS" pitchFamily="66" charset="0"/>
                <a:cs typeface="Arial" charset="0"/>
              </a:rPr>
              <a:t>: New Delhi ,Jaypee Brothers Medical Publishers Ltd. </a:t>
            </a:r>
            <a:r>
              <a:rPr lang="en-US" sz="2200" b="1" dirty="0" smtClean="0">
                <a:solidFill>
                  <a:prstClr val="black"/>
                </a:solidFill>
                <a:latin typeface="Comic Sans MS" pitchFamily="66" charset="0"/>
                <a:cs typeface="Arial" charset="0"/>
              </a:rPr>
              <a:t>Page236-59.</a:t>
            </a:r>
          </a:p>
          <a:p>
            <a:pPr marL="514350" indent="-514350" fontAlgn="base">
              <a:lnSpc>
                <a:spcPct val="150000"/>
              </a:lnSpc>
              <a:spcBef>
                <a:spcPct val="0"/>
              </a:spcBef>
              <a:spcAft>
                <a:spcPct val="0"/>
              </a:spcAft>
              <a:buClr>
                <a:srgbClr val="EA157A"/>
              </a:buClr>
              <a:buFont typeface="+mj-lt"/>
              <a:buAutoNum type="arabicPeriod"/>
            </a:pPr>
            <a:r>
              <a:rPr lang="en-US" sz="2200" b="1" dirty="0">
                <a:solidFill>
                  <a:prstClr val="black"/>
                </a:solidFill>
                <a:latin typeface="Comic Sans MS" pitchFamily="66" charset="0"/>
                <a:cs typeface="Arial" charset="0"/>
              </a:rPr>
              <a:t>Goetsch, David L. (2002). Effective </a:t>
            </a:r>
            <a:r>
              <a:rPr lang="en-US" sz="2200" b="1" dirty="0" smtClean="0">
                <a:solidFill>
                  <a:prstClr val="black"/>
                </a:solidFill>
                <a:latin typeface="Comic Sans MS" pitchFamily="66" charset="0"/>
                <a:cs typeface="Arial" charset="0"/>
              </a:rPr>
              <a:t>Supervision</a:t>
            </a:r>
            <a:r>
              <a:rPr lang="en-US" sz="2200" b="1" dirty="0">
                <a:solidFill>
                  <a:prstClr val="black"/>
                </a:solidFill>
                <a:latin typeface="Comic Sans MS" pitchFamily="66" charset="0"/>
                <a:cs typeface="Arial" charset="0"/>
              </a:rPr>
              <a:t>. A </a:t>
            </a:r>
            <a:r>
              <a:rPr lang="en-US" sz="2200" b="1" dirty="0" smtClean="0">
                <a:solidFill>
                  <a:prstClr val="black"/>
                </a:solidFill>
                <a:latin typeface="Comic Sans MS" pitchFamily="66" charset="0"/>
                <a:cs typeface="Arial" charset="0"/>
              </a:rPr>
              <a:t>Guide Book </a:t>
            </a:r>
            <a:r>
              <a:rPr lang="en-US" sz="2200" b="1" dirty="0">
                <a:solidFill>
                  <a:prstClr val="black"/>
                </a:solidFill>
                <a:latin typeface="Comic Sans MS" pitchFamily="66" charset="0"/>
                <a:cs typeface="Arial" charset="0"/>
              </a:rPr>
              <a:t>for </a:t>
            </a:r>
            <a:r>
              <a:rPr lang="en-US" sz="2200" b="1" dirty="0" smtClean="0">
                <a:solidFill>
                  <a:prstClr val="black"/>
                </a:solidFill>
                <a:latin typeface="Comic Sans MS" pitchFamily="66" charset="0"/>
                <a:cs typeface="Arial" charset="0"/>
              </a:rPr>
              <a:t>Supervision</a:t>
            </a:r>
            <a:r>
              <a:rPr lang="en-US" sz="2200" b="1" dirty="0">
                <a:solidFill>
                  <a:prstClr val="black"/>
                </a:solidFill>
                <a:latin typeface="Comic Sans MS" pitchFamily="66" charset="0"/>
                <a:cs typeface="Arial" charset="0"/>
              </a:rPr>
              <a:t>, </a:t>
            </a:r>
            <a:r>
              <a:rPr lang="en-US" sz="2200" b="1" dirty="0" smtClean="0">
                <a:solidFill>
                  <a:prstClr val="black"/>
                </a:solidFill>
                <a:latin typeface="Comic Sans MS" pitchFamily="66" charset="0"/>
                <a:cs typeface="Arial" charset="0"/>
              </a:rPr>
              <a:t>Team </a:t>
            </a:r>
            <a:r>
              <a:rPr lang="en-US" sz="2200" b="1" dirty="0">
                <a:solidFill>
                  <a:prstClr val="black"/>
                </a:solidFill>
                <a:latin typeface="Comic Sans MS" pitchFamily="66" charset="0"/>
                <a:cs typeface="Arial" charset="0"/>
              </a:rPr>
              <a:t>leaders, and </a:t>
            </a:r>
            <a:r>
              <a:rPr lang="en-US" sz="2200" b="1" dirty="0" smtClean="0">
                <a:solidFill>
                  <a:prstClr val="black"/>
                </a:solidFill>
                <a:latin typeface="Comic Sans MS" pitchFamily="66" charset="0"/>
                <a:cs typeface="Arial" charset="0"/>
              </a:rPr>
              <a:t>Work Coaches</a:t>
            </a:r>
            <a:r>
              <a:rPr lang="en-US" sz="2200" b="1" dirty="0">
                <a:solidFill>
                  <a:prstClr val="black"/>
                </a:solidFill>
                <a:latin typeface="Comic Sans MS" pitchFamily="66" charset="0"/>
                <a:cs typeface="Arial" charset="0"/>
              </a:rPr>
              <a:t>. Upper Saddle River, New </a:t>
            </a:r>
            <a:r>
              <a:rPr lang="en-US" sz="2200" b="1" dirty="0" smtClean="0">
                <a:solidFill>
                  <a:prstClr val="black"/>
                </a:solidFill>
                <a:latin typeface="Comic Sans MS" pitchFamily="66" charset="0"/>
                <a:cs typeface="Arial" charset="0"/>
              </a:rPr>
              <a:t>Jersey  Page 20-42. </a:t>
            </a:r>
          </a:p>
          <a:p>
            <a:pPr marL="514350" indent="-514350" fontAlgn="base">
              <a:lnSpc>
                <a:spcPct val="150000"/>
              </a:lnSpc>
              <a:spcBef>
                <a:spcPct val="0"/>
              </a:spcBef>
              <a:spcAft>
                <a:spcPct val="0"/>
              </a:spcAft>
              <a:buClr>
                <a:srgbClr val="EA157A"/>
              </a:buClr>
              <a:buFont typeface="+mj-lt"/>
              <a:buAutoNum type="arabicPeriod"/>
            </a:pPr>
            <a:r>
              <a:rPr lang="en-US" sz="2200" b="1" dirty="0">
                <a:solidFill>
                  <a:prstClr val="black"/>
                </a:solidFill>
                <a:latin typeface="Comic Sans MS" pitchFamily="66" charset="0"/>
                <a:cs typeface="Arial" charset="0"/>
              </a:rPr>
              <a:t>Basavanthapa, B.T. (</a:t>
            </a:r>
            <a:r>
              <a:rPr lang="en-US" sz="2200" b="1" dirty="0" smtClean="0">
                <a:solidFill>
                  <a:prstClr val="black"/>
                </a:solidFill>
                <a:latin typeface="Comic Sans MS" pitchFamily="66" charset="0"/>
                <a:cs typeface="Arial" charset="0"/>
              </a:rPr>
              <a:t>2009): Nursing Education: New Delhi, Jaypee </a:t>
            </a:r>
            <a:r>
              <a:rPr lang="en-US" sz="2200" b="1" dirty="0">
                <a:solidFill>
                  <a:prstClr val="black"/>
                </a:solidFill>
                <a:latin typeface="Comic Sans MS" pitchFamily="66" charset="0"/>
                <a:cs typeface="Arial" charset="0"/>
              </a:rPr>
              <a:t>Brothers Medical Publishers Ltd</a:t>
            </a:r>
            <a:r>
              <a:rPr lang="en-US" sz="2200" b="1" dirty="0" smtClean="0">
                <a:solidFill>
                  <a:prstClr val="black"/>
                </a:solidFill>
                <a:latin typeface="Comic Sans MS" pitchFamily="66" charset="0"/>
                <a:cs typeface="Arial" charset="0"/>
              </a:rPr>
              <a:t>. Page14-110. </a:t>
            </a:r>
          </a:p>
        </p:txBody>
      </p:sp>
    </p:spTree>
    <p:extLst>
      <p:ext uri="{BB962C8B-B14F-4D97-AF65-F5344CB8AC3E}">
        <p14:creationId xmlns:p14="http://schemas.microsoft.com/office/powerpoint/2010/main" val="3555959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7" name="TextBox 6"/>
          <p:cNvSpPr txBox="1"/>
          <p:nvPr/>
        </p:nvSpPr>
        <p:spPr>
          <a:xfrm>
            <a:off x="990600" y="2743200"/>
            <a:ext cx="6934200" cy="561885"/>
          </a:xfrm>
          <a:prstGeom prst="rect">
            <a:avLst/>
          </a:prstGeom>
          <a:noFill/>
          <a:ln>
            <a:noFill/>
          </a:ln>
        </p:spPr>
        <p:txBody>
          <a:bodyPr wrap="square" rtlCol="1">
            <a:spAutoFit/>
          </a:bodyPr>
          <a:lstStyle/>
          <a:p>
            <a:pPr algn="just" defTabSz="914363" fontAlgn="base">
              <a:lnSpc>
                <a:spcPct val="120000"/>
              </a:lnSpc>
              <a:spcBef>
                <a:spcPct val="0"/>
              </a:spcBef>
              <a:spcAft>
                <a:spcPct val="0"/>
              </a:spcAft>
            </a:pPr>
            <a:endParaRPr lang="ar-EG" sz="2800" kern="0" dirty="0" smtClean="0">
              <a:ln w="19050">
                <a:noFill/>
              </a:ln>
              <a:gradFill flip="none" rotWithShape="1">
                <a:gsLst>
                  <a:gs pos="0">
                    <a:srgbClr val="EA157A">
                      <a:shade val="30000"/>
                      <a:satMod val="115000"/>
                    </a:srgbClr>
                  </a:gs>
                  <a:gs pos="50000">
                    <a:srgbClr val="EA157A">
                      <a:shade val="67500"/>
                      <a:satMod val="115000"/>
                    </a:srgbClr>
                  </a:gs>
                  <a:gs pos="100000">
                    <a:srgbClr val="EA157A">
                      <a:shade val="100000"/>
                      <a:satMod val="115000"/>
                    </a:srgbClr>
                  </a:gs>
                </a:gsLst>
                <a:lin ang="16200000" scaled="1"/>
                <a:tileRect/>
              </a:gradFill>
              <a:effectLst>
                <a:outerShdw blurRad="50800" dist="38100" dir="2700000" algn="tl" rotWithShape="0">
                  <a:prstClr val="black"/>
                </a:outerShdw>
              </a:effectLst>
              <a:latin typeface="Murphy Scrip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28600"/>
            <a:ext cx="8382000" cy="6324600"/>
          </a:xfrm>
          <a:prstGeom prst="rect">
            <a:avLst/>
          </a:prstGeom>
        </p:spPr>
      </p:pic>
    </p:spTree>
    <p:extLst>
      <p:ext uri="{BB962C8B-B14F-4D97-AF65-F5344CB8AC3E}">
        <p14:creationId xmlns:p14="http://schemas.microsoft.com/office/powerpoint/2010/main" val="3088277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004892"/>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65" name="Rectangle 164"/>
          <p:cNvSpPr/>
          <p:nvPr/>
        </p:nvSpPr>
        <p:spPr>
          <a:xfrm>
            <a:off x="2341604" y="4816983"/>
            <a:ext cx="7640596" cy="723596"/>
          </a:xfrm>
          <a:prstGeom prst="rect">
            <a:avLst/>
          </a:prstGeom>
        </p:spPr>
        <p:txBody>
          <a:bodyPr wrap="square">
            <a:spAutoFit/>
          </a:bodyPr>
          <a:lstStyle/>
          <a:p>
            <a:pPr fontAlgn="base">
              <a:lnSpc>
                <a:spcPct val="200000"/>
              </a:lnSpc>
              <a:spcBef>
                <a:spcPct val="0"/>
              </a:spcBef>
              <a:spcAft>
                <a:spcPct val="0"/>
              </a:spcAft>
            </a:pPr>
            <a:endParaRPr lang="en-US" sz="2400" b="1" kern="0" spc="-40" dirty="0">
              <a:solidFill>
                <a:sysClr val="windowText" lastClr="000000"/>
              </a:solidFill>
              <a:latin typeface="Comic Sans MS" pitchFamily="66" charset="0"/>
              <a:cs typeface="Adobe Arabic"/>
            </a:endParaRPr>
          </a:p>
        </p:txBody>
      </p:sp>
      <p:sp>
        <p:nvSpPr>
          <p:cNvPr id="26" name="Rectangle 25"/>
          <p:cNvSpPr/>
          <p:nvPr/>
        </p:nvSpPr>
        <p:spPr>
          <a:xfrm>
            <a:off x="4024386" y="3429000"/>
            <a:ext cx="184731" cy="369332"/>
          </a:xfrm>
          <a:prstGeom prst="rect">
            <a:avLst/>
          </a:prstGeom>
        </p:spPr>
        <p:txBody>
          <a:bodyPr wrap="none">
            <a:spAutoFit/>
          </a:bodyPr>
          <a:lstStyle/>
          <a:p>
            <a:pPr fontAlgn="base">
              <a:spcBef>
                <a:spcPct val="0"/>
              </a:spcBef>
              <a:spcAft>
                <a:spcPct val="0"/>
              </a:spcAft>
            </a:pPr>
            <a:endParaRPr lang="en-US" dirty="0">
              <a:solidFill>
                <a:prstClr val="white"/>
              </a:solidFill>
              <a:latin typeface="Arial" charset="0"/>
              <a:cs typeface="Arial" charset="0"/>
            </a:endParaRPr>
          </a:p>
        </p:txBody>
      </p:sp>
      <p:sp>
        <p:nvSpPr>
          <p:cNvPr id="27" name="Rectangle 26"/>
          <p:cNvSpPr/>
          <p:nvPr/>
        </p:nvSpPr>
        <p:spPr>
          <a:xfrm>
            <a:off x="4011590" y="3244334"/>
            <a:ext cx="184731" cy="369332"/>
          </a:xfrm>
          <a:prstGeom prst="rect">
            <a:avLst/>
          </a:prstGeom>
        </p:spPr>
        <p:txBody>
          <a:bodyPr wrap="none">
            <a:spAutoFit/>
          </a:bodyPr>
          <a:lstStyle/>
          <a:p>
            <a:pPr fontAlgn="base">
              <a:spcBef>
                <a:spcPct val="0"/>
              </a:spcBef>
              <a:spcAft>
                <a:spcPct val="0"/>
              </a:spcAft>
            </a:pPr>
            <a:endParaRPr lang="en-US" dirty="0">
              <a:solidFill>
                <a:prstClr val="white"/>
              </a:solidFill>
              <a:latin typeface="Arial" charset="0"/>
              <a:cs typeface="Arial" charset="0"/>
            </a:endParaRPr>
          </a:p>
        </p:txBody>
      </p:sp>
      <p:sp>
        <p:nvSpPr>
          <p:cNvPr id="6" name="Freeform 2"/>
          <p:cNvSpPr>
            <a:spLocks/>
          </p:cNvSpPr>
          <p:nvPr/>
        </p:nvSpPr>
        <p:spPr bwMode="gray">
          <a:xfrm>
            <a:off x="1896683" y="1106177"/>
            <a:ext cx="2706688" cy="1182687"/>
          </a:xfrm>
          <a:custGeom>
            <a:avLst/>
            <a:gdLst>
              <a:gd name="T0" fmla="*/ 2147483647 w 1705"/>
              <a:gd name="T1" fmla="*/ 0 h 745"/>
              <a:gd name="T2" fmla="*/ 1874996853 w 1705"/>
              <a:gd name="T3" fmla="*/ 0 h 745"/>
              <a:gd name="T4" fmla="*/ 0 w 1705"/>
              <a:gd name="T5" fmla="*/ 1874995637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Comic Sans MS" pitchFamily="66" charset="0"/>
              <a:cs typeface="Arial" charset="0"/>
            </a:endParaRPr>
          </a:p>
        </p:txBody>
      </p:sp>
      <p:sp>
        <p:nvSpPr>
          <p:cNvPr id="7" name="Freeform 5"/>
          <p:cNvSpPr>
            <a:spLocks/>
          </p:cNvSpPr>
          <p:nvPr/>
        </p:nvSpPr>
        <p:spPr bwMode="gray">
          <a:xfrm>
            <a:off x="2253015" y="3880993"/>
            <a:ext cx="2706688" cy="1060212"/>
          </a:xfrm>
          <a:custGeom>
            <a:avLst/>
            <a:gdLst>
              <a:gd name="T0" fmla="*/ 2147483647 w 1705"/>
              <a:gd name="T1" fmla="*/ 1874997222 h 745"/>
              <a:gd name="T2" fmla="*/ 1874996853 w 1705"/>
              <a:gd name="T3" fmla="*/ 1874997222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Verdana" pitchFamily="34" charset="0"/>
              <a:cs typeface="Arial" charset="0"/>
            </a:endParaRPr>
          </a:p>
        </p:txBody>
      </p:sp>
      <p:sp>
        <p:nvSpPr>
          <p:cNvPr id="8" name="Freeform 10"/>
          <p:cNvSpPr>
            <a:spLocks/>
          </p:cNvSpPr>
          <p:nvPr/>
        </p:nvSpPr>
        <p:spPr bwMode="gray">
          <a:xfrm>
            <a:off x="2784687" y="2078520"/>
            <a:ext cx="1449388" cy="420687"/>
          </a:xfrm>
          <a:custGeom>
            <a:avLst/>
            <a:gdLst>
              <a:gd name="T0" fmla="*/ 2147483647 w 913"/>
              <a:gd name="T1" fmla="*/ 0 h 265"/>
              <a:gd name="T2" fmla="*/ 997982349 w 913"/>
              <a:gd name="T3" fmla="*/ 0 h 265"/>
              <a:gd name="T4" fmla="*/ 0 w 913"/>
              <a:gd name="T5" fmla="*/ 665320351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0"/>
                </a:moveTo>
                <a:lnTo>
                  <a:pt x="396" y="0"/>
                </a:lnTo>
                <a:lnTo>
                  <a:pt x="0" y="264"/>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Verdana" pitchFamily="34" charset="0"/>
              <a:cs typeface="Arial" charset="0"/>
            </a:endParaRPr>
          </a:p>
        </p:txBody>
      </p:sp>
      <p:sp>
        <p:nvSpPr>
          <p:cNvPr id="9" name="Freeform 11"/>
          <p:cNvSpPr>
            <a:spLocks/>
          </p:cNvSpPr>
          <p:nvPr/>
        </p:nvSpPr>
        <p:spPr bwMode="gray">
          <a:xfrm rot="11236810" flipV="1">
            <a:off x="2881665" y="3645038"/>
            <a:ext cx="1449388" cy="234955"/>
          </a:xfrm>
          <a:custGeom>
            <a:avLst/>
            <a:gdLst>
              <a:gd name="T0" fmla="*/ 2147483647 w 913"/>
              <a:gd name="T1" fmla="*/ 665320351 h 265"/>
              <a:gd name="T2" fmla="*/ 997982349 w 913"/>
              <a:gd name="T3" fmla="*/ 665320351 h 265"/>
              <a:gd name="T4" fmla="*/ 0 w 913"/>
              <a:gd name="T5" fmla="*/ 0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264"/>
                </a:moveTo>
                <a:lnTo>
                  <a:pt x="396" y="264"/>
                </a:lnTo>
                <a:lnTo>
                  <a:pt x="0" y="0"/>
                </a:lnTo>
              </a:path>
            </a:pathLst>
          </a:custGeom>
          <a:noFill/>
          <a:ln w="76200" cap="rnd">
            <a:solidFill>
              <a:srgbClr val="000000"/>
            </a:solidFill>
            <a:round/>
            <a:headEnd type="none" w="sm" len="sm"/>
            <a:tailEnd type="none" w="sm" len="sm"/>
          </a:ln>
        </p:spPr>
        <p:txBody>
          <a:bodyPr/>
          <a:lstStyle/>
          <a:p>
            <a:pPr>
              <a:defRPr/>
            </a:pPr>
            <a:endParaRPr lang="en-US" kern="0" dirty="0">
              <a:solidFill>
                <a:sysClr val="windowText" lastClr="000000"/>
              </a:solidFill>
              <a:latin typeface="Verdana" pitchFamily="34" charset="0"/>
              <a:cs typeface="Arial" charset="0"/>
            </a:endParaRPr>
          </a:p>
        </p:txBody>
      </p:sp>
      <p:sp>
        <p:nvSpPr>
          <p:cNvPr id="10" name="AutoShape 4"/>
          <p:cNvSpPr>
            <a:spLocks noChangeArrowheads="1"/>
          </p:cNvSpPr>
          <p:nvPr/>
        </p:nvSpPr>
        <p:spPr bwMode="gray">
          <a:xfrm>
            <a:off x="2971801" y="184244"/>
            <a:ext cx="6096000" cy="1339756"/>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endParaRPr lang="en-US" sz="2400" b="1" dirty="0" smtClean="0">
              <a:solidFill>
                <a:prstClr val="black"/>
              </a:solidFill>
              <a:latin typeface="Comic Sans MS" pitchFamily="66" charset="0"/>
            </a:endParaRPr>
          </a:p>
          <a:p>
            <a:pPr marL="0" lvl="1" algn="ctr" eaLnBrk="0" fontAlgn="base" hangingPunct="0">
              <a:lnSpc>
                <a:spcPct val="90000"/>
              </a:lnSpc>
              <a:spcBef>
                <a:spcPct val="0"/>
              </a:spcBef>
              <a:spcAft>
                <a:spcPct val="0"/>
              </a:spcAft>
              <a:defRPr/>
            </a:pPr>
            <a:endParaRPr lang="en-US" sz="2400" b="1" kern="0" dirty="0" smtClean="0">
              <a:solidFill>
                <a:srgbClr val="000000"/>
              </a:solidFill>
              <a:latin typeface="Comic Sans MS" pitchFamily="66" charset="0"/>
              <a:cs typeface="Arial" pitchFamily="34" charset="0"/>
            </a:endParaRPr>
          </a:p>
        </p:txBody>
      </p:sp>
      <p:sp>
        <p:nvSpPr>
          <p:cNvPr id="11" name="AutoShape 9"/>
          <p:cNvSpPr>
            <a:spLocks noChangeArrowheads="1"/>
          </p:cNvSpPr>
          <p:nvPr/>
        </p:nvSpPr>
        <p:spPr bwMode="gray">
          <a:xfrm>
            <a:off x="3250027" y="4801743"/>
            <a:ext cx="5741571" cy="1834245"/>
          </a:xfrm>
          <a:prstGeom prst="roundRect">
            <a:avLst>
              <a:gd name="adj" fmla="val 16667"/>
            </a:avLst>
          </a:prstGeom>
          <a:ln>
            <a:headEnd/>
            <a:tailEnd/>
          </a:ln>
          <a:extLst/>
        </p:spPr>
        <p:style>
          <a:lnRef idx="2">
            <a:schemeClr val="accent5"/>
          </a:lnRef>
          <a:fillRef idx="1">
            <a:schemeClr val="lt1"/>
          </a:fillRef>
          <a:effectRef idx="0">
            <a:schemeClr val="accent5"/>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endParaRPr lang="en-US" sz="2400" b="1" kern="0" dirty="0" smtClean="0">
              <a:solidFill>
                <a:srgbClr val="000000"/>
              </a:solidFill>
              <a:latin typeface="Comic Sans MS" pitchFamily="66" charset="0"/>
              <a:cs typeface="Arial" pitchFamily="34" charset="0"/>
            </a:endParaRPr>
          </a:p>
        </p:txBody>
      </p:sp>
      <p:sp>
        <p:nvSpPr>
          <p:cNvPr id="15" name="AutoShape 7"/>
          <p:cNvSpPr>
            <a:spLocks noChangeArrowheads="1"/>
          </p:cNvSpPr>
          <p:nvPr/>
        </p:nvSpPr>
        <p:spPr bwMode="gray">
          <a:xfrm>
            <a:off x="3250027" y="1569960"/>
            <a:ext cx="5817773" cy="1549487"/>
          </a:xfrm>
          <a:prstGeom prst="roundRect">
            <a:avLst>
              <a:gd name="adj" fmla="val 16667"/>
            </a:avLst>
          </a:prstGeom>
          <a:ln>
            <a:headEnd/>
            <a:tailEnd/>
          </a:ln>
          <a:extLst/>
        </p:spPr>
        <p:style>
          <a:lnRef idx="2">
            <a:schemeClr val="accent3"/>
          </a:lnRef>
          <a:fillRef idx="1">
            <a:schemeClr val="lt1"/>
          </a:fillRef>
          <a:effectRef idx="0">
            <a:schemeClr val="accent3"/>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r>
              <a:rPr lang="en-US" sz="2400" b="1" dirty="0" smtClean="0">
                <a:solidFill>
                  <a:prstClr val="black"/>
                </a:solidFill>
                <a:latin typeface="Comic Sans MS" pitchFamily="66" charset="0"/>
              </a:rPr>
              <a:t> </a:t>
            </a:r>
            <a:endParaRPr lang="en-US" sz="2400" b="1" kern="0" dirty="0" smtClean="0">
              <a:solidFill>
                <a:srgbClr val="000000"/>
              </a:solidFill>
              <a:latin typeface="Comic Sans MS" pitchFamily="66" charset="0"/>
              <a:cs typeface="Arial" pitchFamily="34" charset="0"/>
            </a:endParaRPr>
          </a:p>
        </p:txBody>
      </p:sp>
      <p:sp>
        <p:nvSpPr>
          <p:cNvPr id="16" name="AutoShape 8"/>
          <p:cNvSpPr>
            <a:spLocks noChangeArrowheads="1"/>
          </p:cNvSpPr>
          <p:nvPr/>
        </p:nvSpPr>
        <p:spPr bwMode="gray">
          <a:xfrm>
            <a:off x="3250029" y="3283957"/>
            <a:ext cx="5741572" cy="1373846"/>
          </a:xfrm>
          <a:prstGeom prst="roundRect">
            <a:avLst>
              <a:gd name="adj" fmla="val 16667"/>
            </a:avLst>
          </a:prstGeom>
          <a:ln>
            <a:headEnd/>
            <a:tailEnd/>
          </a:ln>
          <a:extLst/>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p>
            <a:pPr marL="0" lvl="1" algn="ctr" eaLnBrk="0" fontAlgn="base" hangingPunct="0">
              <a:lnSpc>
                <a:spcPct val="90000"/>
              </a:lnSpc>
              <a:spcBef>
                <a:spcPct val="0"/>
              </a:spcBef>
              <a:spcAft>
                <a:spcPct val="0"/>
              </a:spcAft>
              <a:defRPr/>
            </a:pPr>
            <a:r>
              <a:rPr lang="en-US" sz="2400" b="1" kern="0" dirty="0" smtClean="0">
                <a:solidFill>
                  <a:srgbClr val="000000"/>
                </a:solidFill>
                <a:latin typeface="Comic Sans MS" pitchFamily="66" charset="0"/>
                <a:cs typeface="Arial" pitchFamily="34" charset="0"/>
              </a:rPr>
              <a:t> </a:t>
            </a:r>
          </a:p>
        </p:txBody>
      </p:sp>
      <p:sp>
        <p:nvSpPr>
          <p:cNvPr id="13" name="Oval 6"/>
          <p:cNvSpPr>
            <a:spLocks noChangeArrowheads="1"/>
          </p:cNvSpPr>
          <p:nvPr/>
        </p:nvSpPr>
        <p:spPr bwMode="gray">
          <a:xfrm>
            <a:off x="137161" y="1381841"/>
            <a:ext cx="2971800" cy="3133803"/>
          </a:xfrm>
          <a:prstGeom prst="ellipse">
            <a:avLst/>
          </a:prstGeom>
          <a:solidFill>
            <a:schemeClr val="accent3">
              <a:lumMod val="40000"/>
              <a:lumOff val="60000"/>
            </a:schemeClr>
          </a:solidFill>
          <a:ln w="38100">
            <a:solidFill>
              <a:srgbClr val="000000"/>
            </a:solidFill>
            <a:round/>
            <a:headEnd/>
            <a:tailEnd/>
          </a:ln>
          <a:effectLst/>
          <a:extLst/>
        </p:spPr>
        <p:txBody>
          <a:bodyPr wrap="none" lIns="87313" tIns="44450" rIns="87313" bIns="44450" anchor="ctr"/>
          <a:lstStyle/>
          <a:p>
            <a:pPr defTabSz="825500" eaLnBrk="0" hangingPunct="0">
              <a:lnSpc>
                <a:spcPct val="90000"/>
              </a:lnSpc>
              <a:defRPr/>
            </a:pPr>
            <a:r>
              <a:rPr lang="en-US" altLang="ko-KR" sz="2000" b="1" kern="0" dirty="0">
                <a:solidFill>
                  <a:srgbClr val="FFFFFF"/>
                </a:solidFill>
                <a:latin typeface="Comic Sans MS" pitchFamily="66" charset="0"/>
                <a:cs typeface="Arial" charset="0"/>
              </a:rPr>
              <a:t> </a:t>
            </a:r>
          </a:p>
          <a:p>
            <a:pPr defTabSz="825500" eaLnBrk="0" hangingPunct="0">
              <a:lnSpc>
                <a:spcPct val="90000"/>
              </a:lnSpc>
              <a:defRPr/>
            </a:pPr>
            <a:r>
              <a:rPr lang="en-US" altLang="ko-KR" sz="2000" b="1" kern="0" dirty="0">
                <a:solidFill>
                  <a:srgbClr val="FFFFFF"/>
                </a:solidFill>
                <a:latin typeface="Comic Sans MS" pitchFamily="66" charset="0"/>
                <a:cs typeface="Arial" charset="0"/>
              </a:rPr>
              <a:t> </a:t>
            </a:r>
          </a:p>
        </p:txBody>
      </p:sp>
      <p:sp>
        <p:nvSpPr>
          <p:cNvPr id="2" name="TextBox 1"/>
          <p:cNvSpPr txBox="1"/>
          <p:nvPr/>
        </p:nvSpPr>
        <p:spPr>
          <a:xfrm>
            <a:off x="196151" y="2735745"/>
            <a:ext cx="3010125" cy="1077218"/>
          </a:xfrm>
          <a:prstGeom prst="rect">
            <a:avLst/>
          </a:prstGeom>
          <a:noFill/>
        </p:spPr>
        <p:txBody>
          <a:bodyPr wrap="square" rtlCol="1">
            <a:spAutoFit/>
          </a:bodyPr>
          <a:lstStyle/>
          <a:p>
            <a:pPr algn="ctr"/>
            <a:r>
              <a:rPr lang="en-US" sz="3200" b="1" dirty="0">
                <a:solidFill>
                  <a:srgbClr val="000000"/>
                </a:solidFill>
              </a:rPr>
              <a:t>Communication </a:t>
            </a:r>
            <a:r>
              <a:rPr lang="en-US" sz="3200" b="1" dirty="0" smtClean="0">
                <a:solidFill>
                  <a:srgbClr val="000000"/>
                </a:solidFill>
              </a:rPr>
              <a:t>level </a:t>
            </a:r>
            <a:endParaRPr lang="ar-EG" sz="3200" b="1" dirty="0">
              <a:solidFill>
                <a:srgbClr val="000000"/>
              </a:solidFill>
            </a:endParaRPr>
          </a:p>
        </p:txBody>
      </p:sp>
      <p:sp>
        <p:nvSpPr>
          <p:cNvPr id="3" name="TextBox 2"/>
          <p:cNvSpPr txBox="1"/>
          <p:nvPr/>
        </p:nvSpPr>
        <p:spPr>
          <a:xfrm>
            <a:off x="2971800" y="148032"/>
            <a:ext cx="6096001" cy="1082604"/>
          </a:xfrm>
          <a:prstGeom prst="rect">
            <a:avLst/>
          </a:prstGeom>
          <a:noFill/>
        </p:spPr>
        <p:txBody>
          <a:bodyPr wrap="square" rtlCol="1">
            <a:spAutoFit/>
          </a:bodyPr>
          <a:lstStyle/>
          <a:p>
            <a:pPr marL="0" lvl="1" algn="ctr" eaLnBrk="0" fontAlgn="base" hangingPunct="0">
              <a:lnSpc>
                <a:spcPct val="90000"/>
              </a:lnSpc>
              <a:spcBef>
                <a:spcPct val="0"/>
              </a:spcBef>
              <a:spcAft>
                <a:spcPct val="0"/>
              </a:spcAft>
              <a:defRPr/>
            </a:pPr>
            <a:r>
              <a:rPr lang="en-US" sz="2350" b="1" u="sng" kern="0" dirty="0" smtClean="0">
                <a:solidFill>
                  <a:srgbClr val="000000"/>
                </a:solidFill>
                <a:latin typeface="Comic Sans MS" pitchFamily="66" charset="0"/>
                <a:cs typeface="Arial" pitchFamily="34" charset="0"/>
              </a:rPr>
              <a:t>INTRAPERSONAL COMMUNICATION</a:t>
            </a:r>
          </a:p>
          <a:p>
            <a:pPr marL="0" lvl="1" algn="ctr" eaLnBrk="0" fontAlgn="base" hangingPunct="0">
              <a:lnSpc>
                <a:spcPct val="90000"/>
              </a:lnSpc>
              <a:spcBef>
                <a:spcPct val="0"/>
              </a:spcBef>
              <a:spcAft>
                <a:spcPct val="0"/>
              </a:spcAft>
              <a:defRPr/>
            </a:pPr>
            <a:r>
              <a:rPr lang="en-US" sz="2400" b="1" kern="0" dirty="0" smtClean="0">
                <a:solidFill>
                  <a:srgbClr val="000000"/>
                </a:solidFill>
                <a:latin typeface="Comic Sans MS" pitchFamily="66" charset="0"/>
                <a:cs typeface="Arial" pitchFamily="34" charset="0"/>
              </a:rPr>
              <a:t> </a:t>
            </a:r>
            <a:r>
              <a:rPr lang="en-US" sz="2400" b="1" kern="0" dirty="0">
                <a:solidFill>
                  <a:srgbClr val="000000"/>
                </a:solidFill>
                <a:latin typeface="Comic Sans MS" pitchFamily="66" charset="0"/>
                <a:cs typeface="Arial" pitchFamily="34" charset="0"/>
              </a:rPr>
              <a:t>It is conscious internal dialogue, sometimes known as </a:t>
            </a:r>
            <a:r>
              <a:rPr lang="en-US" sz="2400" b="1" u="sng" kern="0" dirty="0">
                <a:solidFill>
                  <a:srgbClr val="000000"/>
                </a:solidFill>
                <a:latin typeface="Comic Sans MS" pitchFamily="66" charset="0"/>
                <a:cs typeface="Arial" pitchFamily="34" charset="0"/>
              </a:rPr>
              <a:t>self-talk</a:t>
            </a:r>
            <a:r>
              <a:rPr lang="en-US" sz="2400" b="1" kern="0" dirty="0">
                <a:solidFill>
                  <a:srgbClr val="000000"/>
                </a:solidFill>
                <a:latin typeface="Comic Sans MS" pitchFamily="66" charset="0"/>
                <a:cs typeface="Arial" pitchFamily="34" charset="0"/>
              </a:rPr>
              <a:t>. </a:t>
            </a:r>
          </a:p>
        </p:txBody>
      </p:sp>
      <p:sp>
        <p:nvSpPr>
          <p:cNvPr id="4" name="TextBox 3"/>
          <p:cNvSpPr txBox="1"/>
          <p:nvPr/>
        </p:nvSpPr>
        <p:spPr>
          <a:xfrm>
            <a:off x="3206277" y="1721605"/>
            <a:ext cx="5785322" cy="1082604"/>
          </a:xfrm>
          <a:prstGeom prst="rect">
            <a:avLst/>
          </a:prstGeom>
          <a:noFill/>
        </p:spPr>
        <p:txBody>
          <a:bodyPr wrap="square" rtlCol="1">
            <a:spAutoFit/>
          </a:bodyPr>
          <a:lstStyle/>
          <a:p>
            <a:pPr marL="0" lvl="1" algn="ctr" eaLnBrk="0" fontAlgn="base" hangingPunct="0">
              <a:lnSpc>
                <a:spcPct val="90000"/>
              </a:lnSpc>
              <a:spcBef>
                <a:spcPct val="0"/>
              </a:spcBef>
              <a:spcAft>
                <a:spcPct val="0"/>
              </a:spcAft>
              <a:defRPr/>
            </a:pPr>
            <a:r>
              <a:rPr lang="en-US" sz="2350" b="1" u="sng" dirty="0" smtClean="0">
                <a:solidFill>
                  <a:prstClr val="black"/>
                </a:solidFill>
                <a:latin typeface="Comic Sans MS" pitchFamily="66" charset="0"/>
              </a:rPr>
              <a:t>INTERPERSONAL COMMUNICATION</a:t>
            </a:r>
            <a:endParaRPr lang="en-US" sz="2350" b="1" u="sng" dirty="0">
              <a:solidFill>
                <a:prstClr val="black"/>
              </a:solidFill>
              <a:latin typeface="Comic Sans MS" pitchFamily="66" charset="0"/>
            </a:endParaRPr>
          </a:p>
          <a:p>
            <a:pPr marL="0" lvl="1" algn="ctr" eaLnBrk="0" fontAlgn="base" hangingPunct="0">
              <a:lnSpc>
                <a:spcPct val="90000"/>
              </a:lnSpc>
              <a:spcBef>
                <a:spcPct val="0"/>
              </a:spcBef>
              <a:spcAft>
                <a:spcPct val="0"/>
              </a:spcAft>
              <a:defRPr/>
            </a:pPr>
            <a:r>
              <a:rPr lang="en-US" sz="2400" b="1" dirty="0" smtClean="0">
                <a:solidFill>
                  <a:prstClr val="black"/>
                </a:solidFill>
                <a:latin typeface="Comic Sans MS" pitchFamily="66" charset="0"/>
              </a:rPr>
              <a:t> </a:t>
            </a:r>
            <a:r>
              <a:rPr lang="en-US" sz="2400" b="1" dirty="0">
                <a:solidFill>
                  <a:prstClr val="black"/>
                </a:solidFill>
                <a:latin typeface="Comic Sans MS" pitchFamily="66" charset="0"/>
              </a:rPr>
              <a:t>It is communication between two or more people</a:t>
            </a:r>
            <a:endParaRPr lang="en-US" sz="2400" b="1" kern="0" dirty="0">
              <a:solidFill>
                <a:srgbClr val="000000"/>
              </a:solidFill>
              <a:latin typeface="Comic Sans MS" pitchFamily="66" charset="0"/>
              <a:cs typeface="Arial" pitchFamily="34" charset="0"/>
            </a:endParaRPr>
          </a:p>
        </p:txBody>
      </p:sp>
      <p:sp>
        <p:nvSpPr>
          <p:cNvPr id="12" name="TextBox 11"/>
          <p:cNvSpPr txBox="1"/>
          <p:nvPr/>
        </p:nvSpPr>
        <p:spPr>
          <a:xfrm>
            <a:off x="3509381" y="3426115"/>
            <a:ext cx="5482219" cy="1089529"/>
          </a:xfrm>
          <a:prstGeom prst="rect">
            <a:avLst/>
          </a:prstGeom>
          <a:noFill/>
        </p:spPr>
        <p:txBody>
          <a:bodyPr wrap="square" rtlCol="1">
            <a:spAutoFit/>
          </a:bodyPr>
          <a:lstStyle/>
          <a:p>
            <a:pPr marL="0" lvl="1" algn="ctr" eaLnBrk="0" fontAlgn="base" hangingPunct="0">
              <a:lnSpc>
                <a:spcPct val="90000"/>
              </a:lnSpc>
              <a:spcBef>
                <a:spcPct val="0"/>
              </a:spcBef>
              <a:spcAft>
                <a:spcPct val="0"/>
              </a:spcAft>
              <a:defRPr/>
            </a:pPr>
            <a:r>
              <a:rPr lang="en-US" sz="2400" b="1" u="sng" kern="0" dirty="0">
                <a:solidFill>
                  <a:srgbClr val="000000"/>
                </a:solidFill>
                <a:latin typeface="Comic Sans MS" pitchFamily="66" charset="0"/>
                <a:cs typeface="Arial" pitchFamily="34" charset="0"/>
              </a:rPr>
              <a:t>GROUP </a:t>
            </a:r>
            <a:r>
              <a:rPr lang="en-US" sz="2400" b="1" u="sng" kern="0" dirty="0" smtClean="0">
                <a:solidFill>
                  <a:srgbClr val="000000"/>
                </a:solidFill>
                <a:latin typeface="Comic Sans MS" pitchFamily="66" charset="0"/>
                <a:cs typeface="Arial" pitchFamily="34" charset="0"/>
              </a:rPr>
              <a:t>COMMUNICATION </a:t>
            </a:r>
            <a:r>
              <a:rPr lang="en-US" sz="2400" b="1" kern="0" dirty="0" smtClean="0">
                <a:solidFill>
                  <a:srgbClr val="000000"/>
                </a:solidFill>
                <a:latin typeface="Comic Sans MS" pitchFamily="66" charset="0"/>
                <a:cs typeface="Arial" pitchFamily="34" charset="0"/>
              </a:rPr>
              <a:t>(Small group) </a:t>
            </a:r>
            <a:r>
              <a:rPr lang="en-US" sz="2400" b="1" kern="0" dirty="0">
                <a:solidFill>
                  <a:srgbClr val="000000"/>
                </a:solidFill>
                <a:latin typeface="Comic Sans MS" pitchFamily="66" charset="0"/>
                <a:cs typeface="Arial" pitchFamily="34" charset="0"/>
              </a:rPr>
              <a:t>It is interaction that occurs among several people.</a:t>
            </a:r>
          </a:p>
        </p:txBody>
      </p:sp>
      <p:sp>
        <p:nvSpPr>
          <p:cNvPr id="14" name="TextBox 13"/>
          <p:cNvSpPr txBox="1"/>
          <p:nvPr/>
        </p:nvSpPr>
        <p:spPr>
          <a:xfrm>
            <a:off x="3705539" y="5007901"/>
            <a:ext cx="5286059" cy="1421928"/>
          </a:xfrm>
          <a:prstGeom prst="rect">
            <a:avLst/>
          </a:prstGeom>
          <a:noFill/>
        </p:spPr>
        <p:txBody>
          <a:bodyPr wrap="square" rtlCol="1">
            <a:spAutoFit/>
          </a:bodyPr>
          <a:lstStyle/>
          <a:p>
            <a:pPr marL="0" lvl="1" algn="ctr" eaLnBrk="0" fontAlgn="base" hangingPunct="0">
              <a:lnSpc>
                <a:spcPct val="90000"/>
              </a:lnSpc>
              <a:spcBef>
                <a:spcPct val="0"/>
              </a:spcBef>
              <a:spcAft>
                <a:spcPct val="0"/>
              </a:spcAft>
              <a:defRPr/>
            </a:pPr>
            <a:r>
              <a:rPr lang="en-US" sz="2400" b="1" u="sng" dirty="0">
                <a:solidFill>
                  <a:prstClr val="black"/>
                </a:solidFill>
                <a:latin typeface="Comic Sans MS" pitchFamily="66" charset="0"/>
              </a:rPr>
              <a:t>PUBLIC </a:t>
            </a:r>
            <a:r>
              <a:rPr lang="en-US" sz="2400" b="1" u="sng" dirty="0" smtClean="0">
                <a:solidFill>
                  <a:prstClr val="black"/>
                </a:solidFill>
                <a:latin typeface="Comic Sans MS" pitchFamily="66" charset="0"/>
              </a:rPr>
              <a:t>SPEAKING: (</a:t>
            </a:r>
            <a:r>
              <a:rPr lang="en-US" sz="2400" b="1" dirty="0" smtClean="0">
                <a:solidFill>
                  <a:prstClr val="black"/>
                </a:solidFill>
                <a:latin typeface="Comic Sans MS" pitchFamily="66" charset="0"/>
              </a:rPr>
              <a:t>Large group) Nurses </a:t>
            </a:r>
            <a:r>
              <a:rPr lang="en-US" sz="2400" b="1" dirty="0">
                <a:solidFill>
                  <a:prstClr val="black"/>
                </a:solidFill>
                <a:latin typeface="Comic Sans MS" pitchFamily="66" charset="0"/>
              </a:rPr>
              <a:t>often engage in public speaking to educate groups of people about health issues  </a:t>
            </a:r>
            <a:endParaRPr lang="en-US" sz="2400" b="1" kern="0" dirty="0">
              <a:solidFill>
                <a:srgbClr val="000000"/>
              </a:solidFill>
              <a:latin typeface="Comic Sans MS" pitchFamily="66" charset="0"/>
              <a:cs typeface="Arial" pitchFamily="34" charset="0"/>
            </a:endParaRPr>
          </a:p>
        </p:txBody>
      </p:sp>
    </p:spTree>
    <p:extLst>
      <p:ext uri="{BB962C8B-B14F-4D97-AF65-F5344CB8AC3E}">
        <p14:creationId xmlns:p14="http://schemas.microsoft.com/office/powerpoint/2010/main" val="2270444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7"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ppt_w/2"/>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Horizontal)">
                                      <p:cBhvr>
                                        <p:cTn id="21" dur="500"/>
                                        <p:tgtEl>
                                          <p:spTgt spid="8"/>
                                        </p:tgtEl>
                                      </p:cBhvr>
                                    </p:animEffect>
                                  </p:childTnLst>
                                </p:cTn>
                              </p:par>
                              <p:par>
                                <p:cTn id="22" presetID="17"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ppt_w/2"/>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Horizontal)">
                                      <p:cBhvr>
                                        <p:cTn id="35" dur="500"/>
                                        <p:tgtEl>
                                          <p:spTgt spid="9"/>
                                        </p:tgtEl>
                                      </p:cBhvr>
                                    </p:animEffect>
                                  </p:childTnLst>
                                </p:cTn>
                              </p:par>
                              <p:par>
                                <p:cTn id="36" presetID="17"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ppt_x</p:attrName>
                                        </p:attrNameLst>
                                      </p:cBhvr>
                                      <p:tavLst>
                                        <p:tav tm="0">
                                          <p:val>
                                            <p:strVal val="#ppt_x-#ppt_w/2"/>
                                          </p:val>
                                        </p:tav>
                                        <p:tav tm="100000">
                                          <p:val>
                                            <p:strVal val="#ppt_x"/>
                                          </p:val>
                                        </p:tav>
                                      </p:tavLst>
                                    </p:anim>
                                    <p:anim calcmode="lin" valueType="num">
                                      <p:cBhvr>
                                        <p:cTn id="39" dur="500" fill="hold"/>
                                        <p:tgtEl>
                                          <p:spTgt spid="16"/>
                                        </p:tgtEl>
                                        <p:attrNameLst>
                                          <p:attrName>ppt_y</p:attrName>
                                        </p:attrNameLst>
                                      </p:cBhvr>
                                      <p:tavLst>
                                        <p:tav tm="0">
                                          <p:val>
                                            <p:strVal val="#ppt_y"/>
                                          </p:val>
                                        </p:tav>
                                        <p:tav tm="100000">
                                          <p:val>
                                            <p:strVal val="#ppt_y"/>
                                          </p:val>
                                        </p:tav>
                                      </p:tavLst>
                                    </p:anim>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strVal val="#ppt_h"/>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outHorizontal)">
                                      <p:cBhvr>
                                        <p:cTn id="49" dur="500"/>
                                        <p:tgtEl>
                                          <p:spTgt spid="7"/>
                                        </p:tgtEl>
                                      </p:cBhvr>
                                    </p:animEffect>
                                  </p:childTnLst>
                                </p:cTn>
                              </p:par>
                              <p:par>
                                <p:cTn id="50" presetID="17"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ppt_w/2"/>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par>
                                <p:cTn id="56" presetID="10" presetClass="entr" presetSubtype="0" fill="hold" nodeType="with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529722" y="2282852"/>
            <a:ext cx="7469630" cy="538032"/>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60000" lvl="1" indent="-360000" algn="just" rtl="0" fontAlgn="base">
              <a:lnSpc>
                <a:spcPct val="140000"/>
              </a:lnSpc>
              <a:spcBef>
                <a:spcPts val="1000"/>
              </a:spcBef>
              <a:spcAft>
                <a:spcPct val="0"/>
              </a:spcAft>
              <a:buClr>
                <a:sysClr val="windowText" lastClr="000000"/>
              </a:buClr>
              <a:buFontTx/>
              <a:buBlip>
                <a:blip r:embed="rId4"/>
              </a:buBlip>
              <a:defRPr/>
            </a:pPr>
            <a:endParaRPr lang="en-US" altLang="zh-CN" sz="2300" b="1" kern="0" dirty="0">
              <a:solidFill>
                <a:sysClr val="windowText" lastClr="000000"/>
              </a:solidFill>
              <a:latin typeface="Comic Sans MS" pitchFamily="66" charset="0"/>
            </a:endParaRPr>
          </a:p>
        </p:txBody>
      </p:sp>
      <p:sp>
        <p:nvSpPr>
          <p:cNvPr id="3" name="TextBox 2"/>
          <p:cNvSpPr txBox="1"/>
          <p:nvPr/>
        </p:nvSpPr>
        <p:spPr>
          <a:xfrm>
            <a:off x="381000" y="304800"/>
            <a:ext cx="8534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en-US" sz="4000" b="1" cap="all" dirty="0" smtClean="0">
                <a:solidFill>
                  <a:schemeClr val="bg1"/>
                </a:solidFill>
                <a:latin typeface="+mj-lt"/>
              </a:rPr>
              <a:t> Importance  of communication</a:t>
            </a:r>
          </a:p>
        </p:txBody>
      </p:sp>
      <p:graphicFrame>
        <p:nvGraphicFramePr>
          <p:cNvPr id="6" name="Diagram 5"/>
          <p:cNvGraphicFramePr/>
          <p:nvPr>
            <p:extLst>
              <p:ext uri="{D42A27DB-BD31-4B8C-83A1-F6EECF244321}">
                <p14:modId xmlns:p14="http://schemas.microsoft.com/office/powerpoint/2010/main" val="1535373425"/>
              </p:ext>
            </p:extLst>
          </p:nvPr>
        </p:nvGraphicFramePr>
        <p:xfrm>
          <a:off x="381000" y="1371600"/>
          <a:ext cx="84582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107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48D3C33-EF9B-44E2-AFD2-7CE8824B51BC}"/>
                                            </p:graphicEl>
                                          </p:spTgt>
                                        </p:tgtEl>
                                        <p:attrNameLst>
                                          <p:attrName>style.visibility</p:attrName>
                                        </p:attrNameLst>
                                      </p:cBhvr>
                                      <p:to>
                                        <p:strVal val="visible"/>
                                      </p:to>
                                    </p:set>
                                    <p:animEffect transition="in" filter="fade">
                                      <p:cBhvr>
                                        <p:cTn id="7" dur="500"/>
                                        <p:tgtEl>
                                          <p:spTgt spid="6">
                                            <p:graphicEl>
                                              <a:dgm id="{748D3C33-EF9B-44E2-AFD2-7CE8824B51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C8B1CEC-367C-4234-98A6-912D6A2D5E65}"/>
                                            </p:graphicEl>
                                          </p:spTgt>
                                        </p:tgtEl>
                                        <p:attrNameLst>
                                          <p:attrName>style.visibility</p:attrName>
                                        </p:attrNameLst>
                                      </p:cBhvr>
                                      <p:to>
                                        <p:strVal val="visible"/>
                                      </p:to>
                                    </p:set>
                                    <p:animEffect transition="in" filter="fade">
                                      <p:cBhvr>
                                        <p:cTn id="12" dur="500"/>
                                        <p:tgtEl>
                                          <p:spTgt spid="6">
                                            <p:graphicEl>
                                              <a:dgm id="{9C8B1CEC-367C-4234-98A6-912D6A2D5E6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4879CFCE-BAC6-45FE-B81A-38E17076BD43}"/>
                                            </p:graphicEl>
                                          </p:spTgt>
                                        </p:tgtEl>
                                        <p:attrNameLst>
                                          <p:attrName>style.visibility</p:attrName>
                                        </p:attrNameLst>
                                      </p:cBhvr>
                                      <p:to>
                                        <p:strVal val="visible"/>
                                      </p:to>
                                    </p:set>
                                    <p:animEffect transition="in" filter="fade">
                                      <p:cBhvr>
                                        <p:cTn id="17" dur="500"/>
                                        <p:tgtEl>
                                          <p:spTgt spid="6">
                                            <p:graphicEl>
                                              <a:dgm id="{4879CFCE-BAC6-45FE-B81A-38E17076BD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529722" y="2282852"/>
            <a:ext cx="7469630" cy="538032"/>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60000" lvl="1" indent="-360000" algn="just" rtl="0" fontAlgn="base">
              <a:lnSpc>
                <a:spcPct val="140000"/>
              </a:lnSpc>
              <a:spcBef>
                <a:spcPts val="1000"/>
              </a:spcBef>
              <a:spcAft>
                <a:spcPct val="0"/>
              </a:spcAft>
              <a:buClr>
                <a:sysClr val="windowText" lastClr="000000"/>
              </a:buClr>
              <a:buFontTx/>
              <a:buBlip>
                <a:blip r:embed="rId4"/>
              </a:buBlip>
              <a:defRPr/>
            </a:pPr>
            <a:endParaRPr lang="en-US" altLang="zh-CN" sz="2300" b="1" kern="0" dirty="0">
              <a:solidFill>
                <a:sysClr val="windowText" lastClr="000000"/>
              </a:solidFill>
              <a:latin typeface="Comic Sans MS" pitchFamily="66" charset="0"/>
            </a:endParaRPr>
          </a:p>
        </p:txBody>
      </p:sp>
      <p:graphicFrame>
        <p:nvGraphicFramePr>
          <p:cNvPr id="6" name="Diagram 5"/>
          <p:cNvGraphicFramePr/>
          <p:nvPr>
            <p:extLst>
              <p:ext uri="{D42A27DB-BD31-4B8C-83A1-F6EECF244321}">
                <p14:modId xmlns:p14="http://schemas.microsoft.com/office/powerpoint/2010/main" val="248586827"/>
              </p:ext>
            </p:extLst>
          </p:nvPr>
        </p:nvGraphicFramePr>
        <p:xfrm>
          <a:off x="381000" y="1295400"/>
          <a:ext cx="84582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228600" y="304800"/>
            <a:ext cx="8686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3600" b="1" cap="all" dirty="0" smtClean="0">
                <a:solidFill>
                  <a:schemeClr val="bg1"/>
                </a:solidFill>
                <a:latin typeface="+mj-lt"/>
              </a:rPr>
              <a:t> Conti….Importance  of communication</a:t>
            </a:r>
          </a:p>
        </p:txBody>
      </p:sp>
    </p:spTree>
    <p:extLst>
      <p:ext uri="{BB962C8B-B14F-4D97-AF65-F5344CB8AC3E}">
        <p14:creationId xmlns:p14="http://schemas.microsoft.com/office/powerpoint/2010/main" val="34088094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7082861-A571-4D9F-8EFA-36EC5E73BE2A}"/>
                                            </p:graphicEl>
                                          </p:spTgt>
                                        </p:tgtEl>
                                        <p:attrNameLst>
                                          <p:attrName>style.visibility</p:attrName>
                                        </p:attrNameLst>
                                      </p:cBhvr>
                                      <p:to>
                                        <p:strVal val="visible"/>
                                      </p:to>
                                    </p:set>
                                    <p:animEffect transition="in" filter="fade">
                                      <p:cBhvr>
                                        <p:cTn id="7" dur="500"/>
                                        <p:tgtEl>
                                          <p:spTgt spid="6">
                                            <p:graphicEl>
                                              <a:dgm id="{67082861-A571-4D9F-8EFA-36EC5E73BE2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8155052-1EFC-48FE-B9FC-7DDE607593DE}"/>
                                            </p:graphicEl>
                                          </p:spTgt>
                                        </p:tgtEl>
                                        <p:attrNameLst>
                                          <p:attrName>style.visibility</p:attrName>
                                        </p:attrNameLst>
                                      </p:cBhvr>
                                      <p:to>
                                        <p:strVal val="visible"/>
                                      </p:to>
                                    </p:set>
                                    <p:animEffect transition="in" filter="fade">
                                      <p:cBhvr>
                                        <p:cTn id="12" dur="500"/>
                                        <p:tgtEl>
                                          <p:spTgt spid="6">
                                            <p:graphicEl>
                                              <a:dgm id="{98155052-1EFC-48FE-B9FC-7DDE607593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6C95B43-2E60-46F3-99B1-9A69757022ED}"/>
                                            </p:graphicEl>
                                          </p:spTgt>
                                        </p:tgtEl>
                                        <p:attrNameLst>
                                          <p:attrName>style.visibility</p:attrName>
                                        </p:attrNameLst>
                                      </p:cBhvr>
                                      <p:to>
                                        <p:strVal val="visible"/>
                                      </p:to>
                                    </p:set>
                                    <p:animEffect transition="in" filter="fade">
                                      <p:cBhvr>
                                        <p:cTn id="17" dur="500"/>
                                        <p:tgtEl>
                                          <p:spTgt spid="6">
                                            <p:graphicEl>
                                              <a:dgm id="{F6C95B43-2E60-46F3-99B1-9A69757022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5_TS010286772">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ln>
          <a:noFill/>
        </a:ln>
      </a:spPr>
      <a:bodyPr wrap="square" rtlCol="0">
        <a:spAutoFit/>
      </a:bodyPr>
      <a:lstStyle>
        <a:defPPr algn="ctr" defTabSz="914363">
          <a:lnSpc>
            <a:spcPct val="120000"/>
          </a:lnSpc>
          <a:spcBef>
            <a:spcPct val="0"/>
          </a:spcBef>
          <a:defRPr sz="7200" kern="0" dirty="0" smtClean="0">
            <a:ln w="19050">
              <a:noFill/>
            </a:ln>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ffectLst>
              <a:outerShdw blurRad="50800" dist="38100" dir="2700000" algn="tl" rotWithShape="0">
                <a:prstClr val="black"/>
              </a:outerShdw>
            </a:effectLst>
            <a:latin typeface="Murphy Script" pitchFamily="34" charset="0"/>
            <a:cs typeface="Arial" charset="0"/>
          </a:defRPr>
        </a:defPPr>
      </a:lstStyle>
    </a:txDef>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3995</TotalTime>
  <Words>2357</Words>
  <Application>Microsoft Office PowerPoint</Application>
  <PresentationFormat>On-screen Show (4:3)</PresentationFormat>
  <Paragraphs>362</Paragraphs>
  <Slides>64</Slides>
  <Notes>64</Notes>
  <HiddenSlides>2</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5_TS010286772</vt:lpstr>
      <vt:lpstr>Angles</vt:lpstr>
      <vt:lpstr>13_Office Theme</vt:lpstr>
      <vt:lpstr>Communication and Interpersonal Relationship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Conti…ELEMENTS AND PROCESS OF COMMUNICATION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211</cp:revision>
  <dcterms:created xsi:type="dcterms:W3CDTF">2006-08-16T00:00:00Z</dcterms:created>
  <dcterms:modified xsi:type="dcterms:W3CDTF">2017-02-28T08:49:06Z</dcterms:modified>
</cp:coreProperties>
</file>